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24"/>
  </p:notesMasterIdLst>
  <p:handoutMasterIdLst>
    <p:handoutMasterId r:id="rId25"/>
  </p:handoutMasterIdLst>
  <p:sldIdLst>
    <p:sldId id="264" r:id="rId3"/>
    <p:sldId id="282" r:id="rId4"/>
    <p:sldId id="266" r:id="rId5"/>
    <p:sldId id="267" r:id="rId6"/>
    <p:sldId id="276" r:id="rId7"/>
    <p:sldId id="268" r:id="rId8"/>
    <p:sldId id="277" r:id="rId9"/>
    <p:sldId id="269" r:id="rId10"/>
    <p:sldId id="278" r:id="rId11"/>
    <p:sldId id="292" r:id="rId12"/>
    <p:sldId id="291" r:id="rId13"/>
    <p:sldId id="271" r:id="rId14"/>
    <p:sldId id="280" r:id="rId15"/>
    <p:sldId id="272" r:id="rId16"/>
    <p:sldId id="279" r:id="rId17"/>
    <p:sldId id="273" r:id="rId18"/>
    <p:sldId id="284" r:id="rId19"/>
    <p:sldId id="283" r:id="rId20"/>
    <p:sldId id="286" r:id="rId21"/>
    <p:sldId id="287" r:id="rId22"/>
    <p:sldId id="288" r:id="rId23"/>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8F0E27"/>
    <a:srgbClr val="91AF93"/>
    <a:srgbClr val="006E97"/>
    <a:srgbClr val="1C2327"/>
    <a:srgbClr val="B97B44"/>
    <a:srgbClr val="000000"/>
    <a:srgbClr val="D6A951"/>
    <a:srgbClr val="EC9C55"/>
    <a:srgbClr val="FFFAEC"/>
    <a:srgbClr val="694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9" autoAdjust="0"/>
    <p:restoredTop sz="66824" autoAdjust="0"/>
  </p:normalViewPr>
  <p:slideViewPr>
    <p:cSldViewPr>
      <p:cViewPr varScale="1">
        <p:scale>
          <a:sx n="96" d="100"/>
          <a:sy n="96" d="100"/>
        </p:scale>
        <p:origin x="2600" y="192"/>
      </p:cViewPr>
      <p:guideLst>
        <p:guide orient="horz" pos="2160"/>
        <p:guide pos="2880"/>
      </p:guideLst>
    </p:cSldViewPr>
  </p:slideViewPr>
  <p:outlineViewPr>
    <p:cViewPr>
      <p:scale>
        <a:sx n="33" d="100"/>
        <a:sy n="33" d="100"/>
      </p:scale>
      <p:origin x="0" y="0"/>
    </p:cViewPr>
  </p:outlineViewPr>
  <p:notesTextViewPr>
    <p:cViewPr>
      <p:scale>
        <a:sx n="110" d="100"/>
        <a:sy n="110" d="100"/>
      </p:scale>
      <p:origin x="0" y="0"/>
    </p:cViewPr>
  </p:notesTextViewPr>
  <p:sorterViewPr>
    <p:cViewPr>
      <p:scale>
        <a:sx n="80" d="100"/>
        <a:sy n="80" d="100"/>
      </p:scale>
      <p:origin x="0" y="0"/>
    </p:cViewPr>
  </p:sorterViewPr>
  <p:notesViewPr>
    <p:cSldViewPr>
      <p:cViewPr varScale="1">
        <p:scale>
          <a:sx n="121" d="100"/>
          <a:sy n="121" d="100"/>
        </p:scale>
        <p:origin x="5072" y="17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 Id="rId30"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10/6/25</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10/6/25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INTRODUCCIÓN AL ESTUDIO</a:t>
            </a:r>
          </a:p>
          <a:p>
            <a:endParaRPr lang="es-ES_tradnl" sz="1200" b="1" kern="1200" noProof="0" dirty="0">
              <a:solidFill>
                <a:schemeClr val="tx1"/>
              </a:solidFill>
              <a:effectLst/>
              <a:latin typeface="+mn-lt"/>
              <a:ea typeface="+mn-ea"/>
              <a:cs typeface="+mn-cs"/>
            </a:endParaRPr>
          </a:p>
          <a:p>
            <a:r>
              <a:rPr lang="es-ES_tradnl" sz="1200" b="1" i="1" kern="1200" dirty="0">
                <a:solidFill>
                  <a:schemeClr val="tx1"/>
                </a:solidFill>
                <a:effectLst/>
                <a:latin typeface="+mn-lt"/>
                <a:ea typeface="+mn-ea"/>
                <a:cs typeface="+mn-cs"/>
              </a:rPr>
              <a:t>Diga:</a:t>
            </a:r>
            <a:r>
              <a:rPr lang="es-ES_tradnl" sz="1200" kern="1200" dirty="0">
                <a:solidFill>
                  <a:schemeClr val="tx1"/>
                </a:solidFill>
                <a:effectLst/>
                <a:latin typeface="+mn-lt"/>
                <a:ea typeface="+mn-ea"/>
                <a:cs typeface="+mn-cs"/>
              </a:rPr>
              <a:t> Juan registra varias de las apariciones de Jesús posteriores a la resurrección. La que veremos hoy marca la conclusión de su Evangelio. Juan mismo fue testigo de este desayuno junto al mar, y las palabras y acciones de Jesús fueron claramente memorables e impactantes para él.</a:t>
            </a:r>
          </a:p>
          <a:p>
            <a:endParaRPr lang="es-ES_tradnl" sz="1200" kern="1200" dirty="0">
              <a:solidFill>
                <a:schemeClr val="tx1"/>
              </a:solidFill>
              <a:effectLst/>
              <a:latin typeface="+mn-lt"/>
              <a:ea typeface="+mn-ea"/>
              <a:cs typeface="+mn-cs"/>
            </a:endParaRPr>
          </a:p>
          <a:p>
            <a:r>
              <a:rPr lang="es-ES_tradnl" sz="1200" b="1" kern="1200" dirty="0">
                <a:solidFill>
                  <a:schemeClr val="tx1"/>
                </a:solidFill>
                <a:effectLst/>
                <a:latin typeface="+mn-lt"/>
                <a:ea typeface="+mn-ea"/>
                <a:cs typeface="+mn-cs"/>
              </a:rPr>
              <a:t>Actividad inicial—Una comida memorable</a:t>
            </a:r>
            <a:endParaRPr lang="es-ES_tradnl" sz="1200" kern="1200" dirty="0">
              <a:solidFill>
                <a:schemeClr val="tx1"/>
              </a:solidFill>
              <a:effectLst/>
              <a:latin typeface="+mn-lt"/>
              <a:ea typeface="+mn-ea"/>
              <a:cs typeface="+mn-cs"/>
            </a:endParaRPr>
          </a:p>
          <a:p>
            <a:r>
              <a:rPr lang="es-ES_tradnl" sz="1200" i="1" kern="1200" dirty="0">
                <a:solidFill>
                  <a:schemeClr val="tx1"/>
                </a:solidFill>
                <a:effectLst/>
                <a:latin typeface="+mn-lt"/>
                <a:ea typeface="+mn-ea"/>
                <a:cs typeface="+mn-cs"/>
              </a:rPr>
              <a:t>¿Cuál es la comida más memorable que ha disfrutado, ya sea por el menú o por la persona con quién la compartió?</a:t>
            </a:r>
          </a:p>
          <a:p>
            <a:endParaRPr lang="es-ES_tradnl" sz="1200" kern="1200" dirty="0">
              <a:solidFill>
                <a:schemeClr val="tx1"/>
              </a:solidFill>
              <a:effectLst/>
              <a:latin typeface="+mn-lt"/>
              <a:ea typeface="+mn-ea"/>
              <a:cs typeface="+mn-cs"/>
            </a:endParaRPr>
          </a:p>
          <a:p>
            <a:r>
              <a:rPr lang="es-ES_tradnl" sz="1200" b="1" i="1" kern="1200" dirty="0">
                <a:solidFill>
                  <a:schemeClr val="tx1"/>
                </a:solidFill>
                <a:effectLst/>
                <a:latin typeface="+mn-lt"/>
                <a:ea typeface="+mn-ea"/>
                <a:cs typeface="+mn-cs"/>
              </a:rPr>
              <a:t>Diga:</a:t>
            </a:r>
            <a:r>
              <a:rPr lang="es-ES_tradnl" sz="1200" kern="1200" dirty="0">
                <a:solidFill>
                  <a:schemeClr val="tx1"/>
                </a:solidFill>
                <a:effectLst/>
                <a:latin typeface="+mn-lt"/>
                <a:ea typeface="+mn-ea"/>
                <a:cs typeface="+mn-cs"/>
              </a:rPr>
              <a:t> Por primera vez en esta serie, estamos a punto de encontrar la descripción que hace Juan de sí mismo como «el discípulo que Jesús amaba». Trate de imaginar la poderosa sensación de amor de Jesús que Juan debe haber sentido, hasta el punto de que lo definió como persona.</a:t>
            </a:r>
          </a:p>
          <a:p>
            <a:endParaRPr lang="es-ES_tradnl"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792B1-C8E7-495C-2761-6192F3EFC4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281892-44F6-0046-FF6D-A9D2BD5A82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6702F8-CDE9-9F33-43F1-212991D57E55}"/>
              </a:ext>
            </a:extLst>
          </p:cNvPr>
          <p:cNvSpPr>
            <a:spLocks noGrp="1"/>
          </p:cNvSpPr>
          <p:nvPr>
            <p:ph type="body" idx="1"/>
          </p:nvPr>
        </p:nvSpPr>
        <p:spPr/>
        <p:txBody>
          <a:bodyPr/>
          <a:lstStyle/>
          <a:p>
            <a:r>
              <a:rPr lang="es-ES_tradnl" b="1" noProof="0" dirty="0">
                <a:effectLst/>
                <a:latin typeface="Franklin Gothic Book" panose="020B0503020102020204" pitchFamily="34" charset="0"/>
              </a:rPr>
              <a:t>Juan 21:15–19</a:t>
            </a:r>
          </a:p>
          <a:p>
            <a:endParaRPr lang="es-ES_tradnl" noProof="0" dirty="0">
              <a:effectLst/>
              <a:latin typeface="Franklin Gothic Book" panose="020B0503020102020204" pitchFamily="34" charset="0"/>
            </a:endParaRPr>
          </a:p>
          <a:p>
            <a:r>
              <a:rPr lang="es-ES_tradnl" sz="1200" b="1" i="0" u="none" strike="noStrike" kern="1200" baseline="30000" noProof="0" dirty="0">
                <a:solidFill>
                  <a:schemeClr val="tx1"/>
                </a:solidFill>
                <a:effectLst/>
                <a:latin typeface="+mn-lt"/>
                <a:ea typeface="+mn-ea"/>
                <a:cs typeface="+mn-cs"/>
              </a:rPr>
              <a:t>15 </a:t>
            </a:r>
            <a:r>
              <a:rPr lang="es-ES_tradnl" sz="1200" b="0" i="0" u="none" strike="noStrike" kern="1200" noProof="0" dirty="0">
                <a:solidFill>
                  <a:schemeClr val="tx1"/>
                </a:solidFill>
                <a:effectLst/>
                <a:latin typeface="+mn-lt"/>
                <a:ea typeface="+mn-ea"/>
                <a:cs typeface="+mn-cs"/>
              </a:rPr>
              <a:t>Cuando hubieron comido, Jesús dijo a Simón Pedro: Simón, hijo de Jonás, ¿me amas más que estos? Le respondió: Sí, Señor; tú sabes que te amo. Él le dijo: Apacienta mis corderos. </a:t>
            </a:r>
            <a:r>
              <a:rPr lang="es-ES_tradnl" sz="1200" b="1" i="0" u="none" strike="noStrike" kern="1200" baseline="30000" noProof="0" dirty="0">
                <a:solidFill>
                  <a:schemeClr val="tx1"/>
                </a:solidFill>
                <a:effectLst/>
                <a:latin typeface="+mn-lt"/>
                <a:ea typeface="+mn-ea"/>
                <a:cs typeface="+mn-cs"/>
              </a:rPr>
              <a:t>16 </a:t>
            </a:r>
            <a:r>
              <a:rPr lang="es-ES_tradnl" sz="1200" b="0" i="0" u="none" strike="noStrike" kern="1200" noProof="0" dirty="0">
                <a:solidFill>
                  <a:schemeClr val="tx1"/>
                </a:solidFill>
                <a:effectLst/>
                <a:latin typeface="+mn-lt"/>
                <a:ea typeface="+mn-ea"/>
                <a:cs typeface="+mn-cs"/>
              </a:rPr>
              <a:t>Volvió a decirle la segunda vez: Simón, hijo de Jonás, ¿me amas? Pedro le respondió: Sí, Señor; tú sabes que te amo. Le dijo: Pastorea mis ovejas. </a:t>
            </a:r>
            <a:r>
              <a:rPr lang="es-ES_tradnl" sz="1200" b="1" i="0" u="none" strike="noStrike" kern="1200" baseline="30000" noProof="0" dirty="0">
                <a:solidFill>
                  <a:schemeClr val="tx1"/>
                </a:solidFill>
                <a:effectLst/>
                <a:latin typeface="+mn-lt"/>
                <a:ea typeface="+mn-ea"/>
                <a:cs typeface="+mn-cs"/>
              </a:rPr>
              <a:t>17 </a:t>
            </a:r>
            <a:r>
              <a:rPr lang="es-ES_tradnl" sz="1200" b="0" i="0" u="none" strike="noStrike" kern="1200" noProof="0" dirty="0">
                <a:solidFill>
                  <a:schemeClr val="tx1"/>
                </a:solidFill>
                <a:effectLst/>
                <a:latin typeface="+mn-lt"/>
                <a:ea typeface="+mn-ea"/>
                <a:cs typeface="+mn-cs"/>
              </a:rPr>
              <a:t>Le dijo la tercera vez: Simón, hijo de Jonás, ¿me amas? Pedro se entristeció de que le dijese la tercera vez: ¿Me amas? y le respondió: Señor, tú lo sabes todo; tú sabes que te amo. Jesús le dijo: Apacienta mis ovejas. </a:t>
            </a:r>
            <a:r>
              <a:rPr lang="es-ES_tradnl" sz="1200" b="1" i="0" u="none" strike="noStrike" kern="1200" baseline="30000" noProof="0" dirty="0">
                <a:solidFill>
                  <a:schemeClr val="tx1"/>
                </a:solidFill>
                <a:effectLst/>
                <a:latin typeface="+mn-lt"/>
                <a:ea typeface="+mn-ea"/>
                <a:cs typeface="+mn-cs"/>
              </a:rPr>
              <a:t>18 </a:t>
            </a:r>
            <a:r>
              <a:rPr lang="es-ES_tradnl" sz="1200" b="0" i="0" u="none" strike="noStrike" kern="1200" noProof="0" dirty="0">
                <a:solidFill>
                  <a:schemeClr val="tx1"/>
                </a:solidFill>
                <a:effectLst/>
                <a:latin typeface="+mn-lt"/>
                <a:ea typeface="+mn-ea"/>
                <a:cs typeface="+mn-cs"/>
              </a:rPr>
              <a:t>De cierto, de cierto te digo: Cuando eras más joven, te ceñías, e ibas a donde querías; mas cuando ya seas viejo, extenderás tus manos, y te ceñirá otro, y te llevará a donde no quieras. </a:t>
            </a:r>
            <a:r>
              <a:rPr lang="es-ES_tradnl" sz="1200" b="1" i="0" u="none" strike="noStrike" kern="1200" baseline="30000" noProof="0" dirty="0">
                <a:solidFill>
                  <a:schemeClr val="tx1"/>
                </a:solidFill>
                <a:effectLst/>
                <a:latin typeface="+mn-lt"/>
                <a:ea typeface="+mn-ea"/>
                <a:cs typeface="+mn-cs"/>
              </a:rPr>
              <a:t>19 </a:t>
            </a:r>
            <a:r>
              <a:rPr lang="es-ES_tradnl" sz="1200" b="0" i="0" u="none" strike="noStrike" kern="1200" noProof="0" dirty="0">
                <a:solidFill>
                  <a:schemeClr val="tx1"/>
                </a:solidFill>
                <a:effectLst/>
                <a:latin typeface="+mn-lt"/>
                <a:ea typeface="+mn-ea"/>
                <a:cs typeface="+mn-cs"/>
              </a:rPr>
              <a:t>Esto dijo, dando a entender con qué muerte había de glorificar a Dios. Y dicho esto, añadió: Sígueme.</a:t>
            </a:r>
            <a:endParaRPr lang="es-ES_tradnl" sz="1200" b="0" i="0" kern="1200" noProof="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9F245C66-EFAA-44DC-E83C-338139B44259}"/>
              </a:ext>
            </a:extLst>
          </p:cNvPr>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14238451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7031B8-EB99-ED84-0A0F-983E2D5A4D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6BAE4A-65D8-66E9-B3AA-5D7A4AADA1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FA8887-E859-653B-ECAF-267470F89442}"/>
              </a:ext>
            </a:extLst>
          </p:cNvPr>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2: Palabras griegas para amor </a:t>
            </a:r>
            <a:r>
              <a:rPr lang="es-ES_tradnl" b="0" noProof="0" dirty="0">
                <a:solidFill>
                  <a:srgbClr val="141413"/>
                </a:solidFill>
                <a:effectLst/>
                <a:highlight>
                  <a:srgbClr val="00FFFF"/>
                </a:highlight>
                <a:latin typeface="Helvetica" pitchFamily="2" charset="0"/>
              </a:rPr>
              <a:t>(pg. 95,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Esta hoja informativa contiene más detalles sobre las palabras griegas para amor y la forma en que Juan las usa en su Evangelio.</a:t>
            </a:r>
          </a:p>
          <a:p>
            <a:endParaRPr lang="es-ES_tradnl" sz="1200" kern="1200" dirty="0">
              <a:solidFill>
                <a:schemeClr val="tx1"/>
              </a:solidFill>
              <a:effectLst/>
              <a:highlight>
                <a:srgbClr val="00FFFF"/>
              </a:highlight>
              <a:latin typeface="+mn-lt"/>
              <a:ea typeface="+mn-ea"/>
              <a:cs typeface="+mn-cs"/>
            </a:endParaRPr>
          </a:p>
          <a:p>
            <a:endParaRPr lang="es-ES_tradnl" sz="1200" kern="1200" dirty="0">
              <a:solidFill>
                <a:schemeClr val="tx1"/>
              </a:solidFill>
              <a:effectLst/>
              <a:highlight>
                <a:srgbClr val="00FFFF"/>
              </a:highlight>
              <a:latin typeface="+mn-lt"/>
              <a:ea typeface="+mn-ea"/>
              <a:cs typeface="+mn-cs"/>
            </a:endParaRPr>
          </a:p>
          <a:p>
            <a:r>
              <a:rPr lang="es-ES_tradnl" b="1" noProof="0" dirty="0">
                <a:solidFill>
                  <a:srgbClr val="141413"/>
                </a:solidFill>
                <a:effectLst/>
                <a:highlight>
                  <a:srgbClr val="00FFFF"/>
                </a:highlight>
                <a:latin typeface="Helvetica" pitchFamily="2" charset="0"/>
              </a:rPr>
              <a:t>Folleto—Recurso 3: Cómo restaurar a otros creyentes </a:t>
            </a:r>
            <a:r>
              <a:rPr lang="es-ES_tradnl" b="0" noProof="0" dirty="0">
                <a:solidFill>
                  <a:srgbClr val="141413"/>
                </a:solidFill>
                <a:effectLst/>
                <a:highlight>
                  <a:srgbClr val="00FFFF"/>
                </a:highlight>
                <a:latin typeface="Helvetica" pitchFamily="2" charset="0"/>
              </a:rPr>
              <a:t>(pg. 96,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Varios autores del Nuevo Testamento dan orientación sobre cómo restaurar a los creyentes que se hayan alejado de la fe. Los alumnos leerán y reflexionarán sobre las enseñanzas de Pedro, Pablo y Santiago acerca de cómo restaurar a otros creyentes.</a:t>
            </a:r>
          </a:p>
          <a:p>
            <a:endParaRPr lang="es-ES_tradnl" sz="1200" kern="1200" dirty="0">
              <a:solidFill>
                <a:schemeClr val="tx1"/>
              </a:solidFill>
              <a:effectLst/>
              <a:highlight>
                <a:srgbClr val="00FFFF"/>
              </a:highlight>
              <a:latin typeface="+mn-lt"/>
              <a:ea typeface="+mn-ea"/>
              <a:cs typeface="+mn-cs"/>
            </a:endParaRPr>
          </a:p>
        </p:txBody>
      </p:sp>
      <p:sp>
        <p:nvSpPr>
          <p:cNvPr id="4" name="Slide Number Placeholder 3">
            <a:extLst>
              <a:ext uri="{FF2B5EF4-FFF2-40B4-BE49-F238E27FC236}">
                <a16:creationId xmlns:a16="http://schemas.microsoft.com/office/drawing/2014/main" id="{1A78BF8A-959E-77F2-4C8D-4F62BA4DD79A}"/>
              </a:ext>
            </a:extLst>
          </p:cNvPr>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8573003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latin typeface="Franklin Gothic Book" panose="020B0503020102020204" pitchFamily="34" charset="0"/>
              </a:rPr>
              <a:t>Juan 21:20–23</a:t>
            </a:r>
          </a:p>
          <a:p>
            <a:endParaRPr lang="es-ES_tradnl" noProof="0" dirty="0">
              <a:effectLst/>
              <a:latin typeface="Franklin Gothic Book" panose="020B0503020102020204" pitchFamily="34" charset="0"/>
            </a:endParaRPr>
          </a:p>
          <a:p>
            <a:r>
              <a:rPr lang="es-ES_tradnl" sz="1200" b="1" i="0" u="none" strike="noStrike" kern="1200" baseline="30000" noProof="0" dirty="0">
                <a:solidFill>
                  <a:schemeClr val="tx1"/>
                </a:solidFill>
                <a:effectLst/>
                <a:latin typeface="+mn-lt"/>
                <a:ea typeface="+mn-ea"/>
                <a:cs typeface="+mn-cs"/>
              </a:rPr>
              <a:t>20 </a:t>
            </a:r>
            <a:r>
              <a:rPr lang="es-ES_tradnl" sz="1200" b="0" i="0" u="none" strike="noStrike" kern="1200" noProof="0" dirty="0">
                <a:solidFill>
                  <a:schemeClr val="tx1"/>
                </a:solidFill>
                <a:effectLst/>
                <a:latin typeface="+mn-lt"/>
                <a:ea typeface="+mn-ea"/>
                <a:cs typeface="+mn-cs"/>
              </a:rPr>
              <a:t>Volviéndose Pedro, vio que les seguía el discípulo a quien amaba Jesús, el mismo que en la cena se había recostado al lado de él, y le había dicho: Señor, ¿quién es el que te ha de entregar?</a:t>
            </a:r>
            <a:r>
              <a:rPr lang="es-ES_tradnl" sz="1200" b="1" i="0" u="none" strike="noStrike" kern="1200" baseline="30000" noProof="0" dirty="0">
                <a:solidFill>
                  <a:schemeClr val="tx1"/>
                </a:solidFill>
                <a:effectLst/>
                <a:latin typeface="+mn-lt"/>
                <a:ea typeface="+mn-ea"/>
                <a:cs typeface="+mn-cs"/>
              </a:rPr>
              <a:t>21 </a:t>
            </a:r>
            <a:r>
              <a:rPr lang="es-ES_tradnl" sz="1200" b="0" i="0" u="none" strike="noStrike" kern="1200" noProof="0" dirty="0">
                <a:solidFill>
                  <a:schemeClr val="tx1"/>
                </a:solidFill>
                <a:effectLst/>
                <a:latin typeface="+mn-lt"/>
                <a:ea typeface="+mn-ea"/>
                <a:cs typeface="+mn-cs"/>
              </a:rPr>
              <a:t>Cuando Pedro le vio, dijo a Jesús: Señor, ¿y qué de este? </a:t>
            </a:r>
            <a:r>
              <a:rPr lang="es-ES_tradnl" sz="1200" b="1" i="0" u="none" strike="noStrike" kern="1200" baseline="30000" noProof="0" dirty="0">
                <a:solidFill>
                  <a:schemeClr val="tx1"/>
                </a:solidFill>
                <a:effectLst/>
                <a:latin typeface="+mn-lt"/>
                <a:ea typeface="+mn-ea"/>
                <a:cs typeface="+mn-cs"/>
              </a:rPr>
              <a:t>22 </a:t>
            </a:r>
            <a:r>
              <a:rPr lang="es-ES_tradnl" sz="1200" b="0" i="0" u="none" strike="noStrike" kern="1200" noProof="0" dirty="0">
                <a:solidFill>
                  <a:schemeClr val="tx1"/>
                </a:solidFill>
                <a:effectLst/>
                <a:latin typeface="+mn-lt"/>
                <a:ea typeface="+mn-ea"/>
                <a:cs typeface="+mn-cs"/>
              </a:rPr>
              <a:t>Jesús le dijo: Si quiero que él quede hasta que yo venga, ¿qué a ti? Sígueme tú. </a:t>
            </a:r>
            <a:r>
              <a:rPr lang="es-ES_tradnl" sz="1200" b="1" i="0" u="none" strike="noStrike" kern="1200" baseline="30000" noProof="0" dirty="0">
                <a:solidFill>
                  <a:schemeClr val="tx1"/>
                </a:solidFill>
                <a:effectLst/>
                <a:latin typeface="+mn-lt"/>
                <a:ea typeface="+mn-ea"/>
                <a:cs typeface="+mn-cs"/>
              </a:rPr>
              <a:t>23 </a:t>
            </a:r>
            <a:r>
              <a:rPr lang="es-ES_tradnl" sz="1200" b="0" i="0" u="none" strike="noStrike" kern="1200" noProof="0" dirty="0">
                <a:solidFill>
                  <a:schemeClr val="tx1"/>
                </a:solidFill>
                <a:effectLst/>
                <a:latin typeface="+mn-lt"/>
                <a:ea typeface="+mn-ea"/>
                <a:cs typeface="+mn-cs"/>
              </a:rPr>
              <a:t>Este dicho se extendió entonces entre los hermanos, que aquel discípulo no moriría. Pero Jesús no le dijo que no moriría, sino: Si quiero que él quede hasta que yo venga, ¿qué a ti?</a:t>
            </a:r>
            <a:endParaRPr lang="es-ES_tradnl" sz="1200" b="0" i="0" kern="1200" noProof="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4: Los doce apóstoles </a:t>
            </a:r>
            <a:r>
              <a:rPr lang="es-ES_tradnl" b="0" noProof="0" dirty="0">
                <a:solidFill>
                  <a:srgbClr val="141413"/>
                </a:solidFill>
                <a:effectLst/>
                <a:highlight>
                  <a:srgbClr val="00FFFF"/>
                </a:highlight>
                <a:latin typeface="Helvetica" pitchFamily="2" charset="0"/>
              </a:rPr>
              <a:t>(pg. 97,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La historia no indica claramente qué sucedió con los apóstoles durante los años posteriores a la ascensión de Jesús, pero esta hoja informativa describe las pistas de la tradición de la Iglesia sobre sus vidas y muertes posteriores.</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s-ES_tradnl" b="1" noProof="0" dirty="0">
                <a:effectLst/>
                <a:latin typeface="Franklin Gothic Book" panose="020B0503020102020204" pitchFamily="34" charset="0"/>
              </a:rPr>
              <a:t>Juan 21:24,25</a:t>
            </a:r>
          </a:p>
          <a:p>
            <a:endParaRPr lang="es-ES_tradnl" noProof="0" dirty="0">
              <a:effectLst/>
              <a:latin typeface="Franklin Gothic Book" panose="020B0503020102020204" pitchFamily="34" charset="0"/>
            </a:endParaRPr>
          </a:p>
          <a:p>
            <a:r>
              <a:rPr lang="es-ES_tradnl" sz="1200" b="1" i="0" u="none" strike="noStrike" kern="1200" baseline="30000" noProof="0" dirty="0">
                <a:solidFill>
                  <a:schemeClr val="tx1"/>
                </a:solidFill>
                <a:effectLst/>
                <a:latin typeface="+mn-lt"/>
                <a:ea typeface="+mn-ea"/>
                <a:cs typeface="+mn-cs"/>
              </a:rPr>
              <a:t>24 </a:t>
            </a:r>
            <a:r>
              <a:rPr lang="es-ES_tradnl" sz="1200" b="0" i="0" u="none" strike="noStrike" kern="1200" noProof="0" dirty="0">
                <a:solidFill>
                  <a:schemeClr val="tx1"/>
                </a:solidFill>
                <a:effectLst/>
                <a:latin typeface="+mn-lt"/>
                <a:ea typeface="+mn-ea"/>
                <a:cs typeface="+mn-cs"/>
              </a:rPr>
              <a:t>Este es el discípulo que da testimonio de estas cosas, y escribió estas cosas; y sabemos que su testimonio es verdadero.</a:t>
            </a:r>
          </a:p>
          <a:p>
            <a:r>
              <a:rPr lang="es-ES_tradnl" sz="1200" b="1" i="0" u="none" strike="noStrike" kern="1200" baseline="30000" noProof="0" dirty="0">
                <a:solidFill>
                  <a:schemeClr val="tx1"/>
                </a:solidFill>
                <a:effectLst/>
                <a:latin typeface="+mn-lt"/>
                <a:ea typeface="+mn-ea"/>
                <a:cs typeface="+mn-cs"/>
              </a:rPr>
              <a:t>25 </a:t>
            </a:r>
            <a:r>
              <a:rPr lang="es-ES_tradnl" sz="1200" b="0" i="0" u="none" strike="noStrike" kern="1200" noProof="0" dirty="0">
                <a:solidFill>
                  <a:schemeClr val="tx1"/>
                </a:solidFill>
                <a:effectLst/>
                <a:latin typeface="+mn-lt"/>
                <a:ea typeface="+mn-ea"/>
                <a:cs typeface="+mn-cs"/>
              </a:rPr>
              <a:t>Y hay también otras muchas cosas que hizo Jesús, las cuales si se escribieran una por una, pienso que ni aun en el mundo cabrían los libros que se habrían de escribir. Amén.</a:t>
            </a: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¿QUÉ NOS DICE DIOS?</a:t>
            </a:r>
          </a:p>
          <a:p>
            <a:endParaRPr lang="es-ES_tradnl" b="1" noProof="0" dirty="0"/>
          </a:p>
          <a:p>
            <a:r>
              <a:rPr lang="es-ES_tradnl" sz="1200" kern="1200" dirty="0">
                <a:solidFill>
                  <a:schemeClr val="tx1"/>
                </a:solidFill>
                <a:effectLst/>
                <a:latin typeface="+mn-lt"/>
                <a:ea typeface="+mn-ea"/>
                <a:cs typeface="+mn-cs"/>
              </a:rPr>
              <a:t>La resurrección de Jesús cambió el curso de la historia humana. Con el amanecer de su victoria sobre la muerte, la oscuridad comenzó a desaparecer (1 Juan 2:8). Este triunfo se realizará de manera plena y definitiva algún día. Mientras tanto, conforme seguimos Sus pasos y completamos Su comisión, necesitamos la protección, la santidad y la unidad por las que Jesús oró. Ya sea que apacentemos Sus ovejas como Pedro y Juan o en otros roles de acuerdo con nuestros dones y llamamientos, debemos permanecer fieles por la gracia de nuestro Señor Jesucristo.</a:t>
            </a: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noProof="0" dirty="0">
                <a:effectLst/>
                <a:highlight>
                  <a:srgbClr val="00FFFF"/>
                </a:highlight>
                <a:latin typeface="Franklin Gothic Medium" panose="020B0603020102020204" pitchFamily="34" charset="0"/>
              </a:rPr>
              <a:t>Utilice esta plantilla de diapositivas para añadir su propio contenido.</a:t>
            </a:r>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883658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b="1" noProof="0" dirty="0"/>
              <a:t>Texto para el estudio: </a:t>
            </a:r>
            <a:r>
              <a:rPr lang="es-ES_tradnl" b="0" noProof="0" dirty="0"/>
              <a:t>Juan 21:1–25</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b="0" noProof="0" dirty="0"/>
          </a:p>
          <a:p>
            <a:r>
              <a:rPr lang="es-ES_tradnl" b="1" noProof="0" dirty="0"/>
              <a:t>Metas de la enseñanza:</a:t>
            </a:r>
          </a:p>
          <a:p>
            <a:pPr marL="228600" indent="-228600">
              <a:buFont typeface="+mj-lt"/>
              <a:buAutoNum type="arabicPeriod"/>
            </a:pPr>
            <a:r>
              <a:rPr lang="es-ES_tradnl" sz="1200" kern="1200" dirty="0">
                <a:solidFill>
                  <a:schemeClr val="tx1"/>
                </a:solidFill>
                <a:effectLst/>
                <a:latin typeface="+mn-lt"/>
                <a:ea typeface="+mn-ea"/>
                <a:cs typeface="+mn-cs"/>
              </a:rPr>
              <a:t>Los alumnos comprenderán la importancia de la resurrección de Jesús como un momento crucial en la historia y en sus propias vidas.</a:t>
            </a:r>
          </a:p>
          <a:p>
            <a:pPr marL="228600" indent="-228600">
              <a:buFont typeface="+mj-lt"/>
              <a:buAutoNum type="arabicPeriod"/>
            </a:pPr>
            <a:r>
              <a:rPr lang="es-ES_tradnl" sz="1200" kern="1200" dirty="0">
                <a:solidFill>
                  <a:schemeClr val="tx1"/>
                </a:solidFill>
                <a:effectLst/>
                <a:latin typeface="+mn-lt"/>
                <a:ea typeface="+mn-ea"/>
                <a:cs typeface="+mn-cs"/>
              </a:rPr>
              <a:t>Los alumnos seguirán a Jesús con pasión y energía.</a:t>
            </a:r>
          </a:p>
          <a:p>
            <a:pPr marL="228600" indent="-228600">
              <a:buFont typeface="+mj-lt"/>
              <a:buAutoNum type="arabicPeriod"/>
            </a:pPr>
            <a:r>
              <a:rPr lang="es-ES_tradnl" sz="1200" kern="1200" dirty="0">
                <a:solidFill>
                  <a:schemeClr val="tx1"/>
                </a:solidFill>
                <a:effectLst/>
                <a:latin typeface="+mn-lt"/>
                <a:ea typeface="+mn-ea"/>
                <a:cs typeface="+mn-cs"/>
              </a:rPr>
              <a:t>Los alumnos participarán en la misión de Dios de alcanzar al mundo con el evangelio.</a:t>
            </a:r>
          </a:p>
          <a:p>
            <a:pPr marL="228600" indent="-228600">
              <a:buFont typeface="+mj-lt"/>
              <a:buAutoNum type="arabicPeriod"/>
            </a:pPr>
            <a:endParaRPr lang="es-ES_tradnl" sz="1200" kern="1200" dirty="0">
              <a:solidFill>
                <a:schemeClr val="tx1"/>
              </a:solidFill>
              <a:effectLst/>
              <a:latin typeface="+mn-lt"/>
              <a:ea typeface="+mn-ea"/>
              <a:cs typeface="+mn-cs"/>
            </a:endParaRPr>
          </a:p>
          <a:p>
            <a:pPr marL="228600" indent="-228600">
              <a:buFont typeface="+mj-lt"/>
              <a:buAutoNum type="arabicPeriod"/>
            </a:pPr>
            <a:endParaRPr lang="es-ES_tradnl" sz="1200" kern="1200" dirty="0">
              <a:solidFill>
                <a:schemeClr val="tx1"/>
              </a:solidFill>
              <a:effectLst/>
              <a:latin typeface="+mn-lt"/>
              <a:ea typeface="+mn-ea"/>
              <a:cs typeface="+mn-cs"/>
            </a:endParaRPr>
          </a:p>
          <a:p>
            <a:r>
              <a:rPr lang="es-ES_tradnl" b="1" noProof="0" dirty="0">
                <a:solidFill>
                  <a:srgbClr val="141413"/>
                </a:solidFill>
                <a:effectLst/>
                <a:highlight>
                  <a:srgbClr val="00FFFF"/>
                </a:highlight>
                <a:latin typeface="Helvetica" pitchFamily="2" charset="0"/>
              </a:rPr>
              <a:t>Folleto—Recurso 1: Lecciones del discípulo amado </a:t>
            </a:r>
            <a:r>
              <a:rPr lang="es-ES_tradnl" b="0" noProof="0" dirty="0">
                <a:solidFill>
                  <a:srgbClr val="141413"/>
                </a:solidFill>
                <a:effectLst/>
                <a:highlight>
                  <a:srgbClr val="00FFFF"/>
                </a:highlight>
                <a:latin typeface="Helvetica" pitchFamily="2" charset="0"/>
              </a:rPr>
              <a:t>(pg. 94,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Los alumnos leerán un extracto del sermón de Charles Spurgeon en1880 sobre el apóstol Juan titulado «El discípulo a quien Jesús amaba», y reflexionarán sobre sus lecciones.</a:t>
            </a:r>
          </a:p>
          <a:p>
            <a:pPr marL="0" indent="0">
              <a:buFontTx/>
              <a:buNone/>
            </a:pPr>
            <a:endParaRPr lang="es-ES_tradnl"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noProof="0" dirty="0">
                <a:effectLst/>
                <a:highlight>
                  <a:srgbClr val="00FFFF"/>
                </a:highlight>
                <a:latin typeface="Franklin Gothic Medium" panose="020B0603020102020204" pitchFamily="34" charset="0"/>
              </a:rPr>
              <a:t>Utilice esta plantilla de diapositivas para añadir su propio contenido.</a:t>
            </a:r>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27620088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noProof="0" dirty="0">
                <a:effectLst/>
                <a:highlight>
                  <a:srgbClr val="00FFFF"/>
                </a:highlight>
                <a:latin typeface="Franklin Gothic Medium" panose="020B0603020102020204" pitchFamily="34" charset="0"/>
              </a:rPr>
              <a:t>Utilice esta plantilla de diapositivas para añadir su propio contenido.</a:t>
            </a:r>
          </a:p>
        </p:txBody>
      </p:sp>
      <p:sp>
        <p:nvSpPr>
          <p:cNvPr id="4" name="Slide Number Placeholder 3"/>
          <p:cNvSpPr>
            <a:spLocks noGrp="1"/>
          </p:cNvSpPr>
          <p:nvPr>
            <p:ph type="sldNum" sz="quarter" idx="5"/>
          </p:nvPr>
        </p:nvSpPr>
        <p:spPr/>
        <p:txBody>
          <a:bodyPr/>
          <a:lstStyle/>
          <a:p>
            <a:fld id="{CFD2866F-E367-5448-96E5-64EBF95C93C4}" type="slidenum">
              <a:rPr lang="en-US" smtClean="0"/>
              <a:t>21</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latin typeface="Franklin Gothic Book" panose="020B0503020102020204" pitchFamily="34" charset="0"/>
              </a:rPr>
              <a:t>Juan 21:1–3</a:t>
            </a:r>
          </a:p>
          <a:p>
            <a:endParaRPr lang="es-ES_tradnl" noProof="0" dirty="0">
              <a:effectLst/>
              <a:latin typeface="Franklin Gothic Book" panose="020B0503020102020204" pitchFamily="34" charset="0"/>
            </a:endParaRPr>
          </a:p>
          <a:p>
            <a:r>
              <a:rPr lang="es-ES_tradnl" sz="1200" b="0" i="0" u="none" strike="noStrike" kern="1200" noProof="0" dirty="0">
                <a:solidFill>
                  <a:schemeClr val="tx1"/>
                </a:solidFill>
                <a:effectLst/>
                <a:latin typeface="+mn-lt"/>
                <a:ea typeface="+mn-ea"/>
                <a:cs typeface="+mn-cs"/>
              </a:rPr>
              <a:t>Después de esto, Jesús se manifestó otra vez a sus discípulos junto al mar de </a:t>
            </a:r>
            <a:r>
              <a:rPr lang="es-ES_tradnl" sz="1200" b="0" i="0" u="none" strike="noStrike" kern="1200" noProof="0" dirty="0" err="1">
                <a:solidFill>
                  <a:schemeClr val="tx1"/>
                </a:solidFill>
                <a:effectLst/>
                <a:latin typeface="+mn-lt"/>
                <a:ea typeface="+mn-ea"/>
                <a:cs typeface="+mn-cs"/>
              </a:rPr>
              <a:t>Tiberias</a:t>
            </a:r>
            <a:r>
              <a:rPr lang="es-ES_tradnl" sz="1200" b="0" i="0" u="none" strike="noStrike" kern="1200" noProof="0" dirty="0">
                <a:solidFill>
                  <a:schemeClr val="tx1"/>
                </a:solidFill>
                <a:effectLst/>
                <a:latin typeface="+mn-lt"/>
                <a:ea typeface="+mn-ea"/>
                <a:cs typeface="+mn-cs"/>
              </a:rPr>
              <a:t>; y se manifestó de esta manera: </a:t>
            </a:r>
            <a:r>
              <a:rPr lang="es-ES_tradnl" sz="1200" b="1" i="0" u="none" strike="noStrike" kern="1200" baseline="30000" noProof="0" dirty="0">
                <a:solidFill>
                  <a:schemeClr val="tx1"/>
                </a:solidFill>
                <a:effectLst/>
                <a:latin typeface="+mn-lt"/>
                <a:ea typeface="+mn-ea"/>
                <a:cs typeface="+mn-cs"/>
              </a:rPr>
              <a:t>2 </a:t>
            </a:r>
            <a:r>
              <a:rPr lang="es-ES_tradnl" sz="1200" b="0" i="0" u="none" strike="noStrike" kern="1200" noProof="0" dirty="0">
                <a:solidFill>
                  <a:schemeClr val="tx1"/>
                </a:solidFill>
                <a:effectLst/>
                <a:latin typeface="+mn-lt"/>
                <a:ea typeface="+mn-ea"/>
                <a:cs typeface="+mn-cs"/>
              </a:rPr>
              <a:t>Estaban juntos Simón Pedro, Tomás llamado el Dídimo, </a:t>
            </a:r>
            <a:r>
              <a:rPr lang="es-ES_tradnl" sz="1200" b="0" i="0" u="none" strike="noStrike" kern="1200" noProof="0" dirty="0" err="1">
                <a:solidFill>
                  <a:schemeClr val="tx1"/>
                </a:solidFill>
                <a:effectLst/>
                <a:latin typeface="+mn-lt"/>
                <a:ea typeface="+mn-ea"/>
                <a:cs typeface="+mn-cs"/>
              </a:rPr>
              <a:t>Natanael</a:t>
            </a:r>
            <a:r>
              <a:rPr lang="es-ES_tradnl" sz="1200" b="0" i="0" u="none" strike="noStrike" kern="1200" noProof="0" dirty="0">
                <a:solidFill>
                  <a:schemeClr val="tx1"/>
                </a:solidFill>
                <a:effectLst/>
                <a:latin typeface="+mn-lt"/>
                <a:ea typeface="+mn-ea"/>
                <a:cs typeface="+mn-cs"/>
              </a:rPr>
              <a:t> el de Caná de Galilea, los hijos de Zebedeo, y otros dos de sus discípulos. </a:t>
            </a:r>
            <a:r>
              <a:rPr lang="es-ES_tradnl" sz="1200" b="1" i="0" u="none" strike="noStrike" kern="1200" baseline="30000" noProof="0" dirty="0">
                <a:solidFill>
                  <a:schemeClr val="tx1"/>
                </a:solidFill>
                <a:effectLst/>
                <a:latin typeface="+mn-lt"/>
                <a:ea typeface="+mn-ea"/>
                <a:cs typeface="+mn-cs"/>
              </a:rPr>
              <a:t>3 </a:t>
            </a:r>
            <a:r>
              <a:rPr lang="es-ES_tradnl" sz="1200" b="0" i="0" u="none" strike="noStrike" kern="1200" noProof="0" dirty="0">
                <a:solidFill>
                  <a:schemeClr val="tx1"/>
                </a:solidFill>
                <a:effectLst/>
                <a:latin typeface="+mn-lt"/>
                <a:ea typeface="+mn-ea"/>
                <a:cs typeface="+mn-cs"/>
              </a:rPr>
              <a:t>Simón Pedro les dijo: Voy a pescar. Ellos le dijeron: Vamos nosotros también contigo. Fueron, y entraron en una barca; y aquella noche no pescaron nada.</a:t>
            </a:r>
            <a:endParaRPr lang="es-ES_tradnl" sz="1200" b="0" i="0" kern="1200" noProof="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latin typeface="Franklin Gothic Book" panose="020B0503020102020204" pitchFamily="34" charset="0"/>
              </a:rPr>
              <a:t>Juan 21:4–8</a:t>
            </a:r>
          </a:p>
          <a:p>
            <a:endParaRPr lang="es-ES_tradnl" noProof="0" dirty="0">
              <a:effectLst/>
              <a:latin typeface="Franklin Gothic Book" panose="020B0503020102020204" pitchFamily="34" charset="0"/>
            </a:endParaRPr>
          </a:p>
          <a:p>
            <a:r>
              <a:rPr lang="es-ES_tradnl" sz="1200" b="1" i="0" u="none" strike="noStrike" kern="1200" baseline="30000" noProof="0" dirty="0">
                <a:solidFill>
                  <a:schemeClr val="tx1"/>
                </a:solidFill>
                <a:effectLst/>
                <a:latin typeface="+mn-lt"/>
                <a:ea typeface="+mn-ea"/>
                <a:cs typeface="+mn-cs"/>
              </a:rPr>
              <a:t>4 </a:t>
            </a:r>
            <a:r>
              <a:rPr lang="es-ES_tradnl" sz="1200" b="0" i="0" u="none" strike="noStrike" kern="1200" noProof="0" dirty="0">
                <a:solidFill>
                  <a:schemeClr val="tx1"/>
                </a:solidFill>
                <a:effectLst/>
                <a:latin typeface="+mn-lt"/>
                <a:ea typeface="+mn-ea"/>
                <a:cs typeface="+mn-cs"/>
              </a:rPr>
              <a:t>Cuando ya iba amaneciendo, se presentó Jesús en la playa; mas los discípulos no sabían que era Jesús. </a:t>
            </a:r>
            <a:r>
              <a:rPr lang="es-ES_tradnl" sz="1200" b="1" i="0" u="none" strike="noStrike" kern="1200" baseline="30000" noProof="0" dirty="0">
                <a:solidFill>
                  <a:schemeClr val="tx1"/>
                </a:solidFill>
                <a:effectLst/>
                <a:latin typeface="+mn-lt"/>
                <a:ea typeface="+mn-ea"/>
                <a:cs typeface="+mn-cs"/>
              </a:rPr>
              <a:t>5 </a:t>
            </a:r>
            <a:r>
              <a:rPr lang="es-ES_tradnl" sz="1200" b="0" i="0" u="none" strike="noStrike" kern="1200" noProof="0" dirty="0">
                <a:solidFill>
                  <a:schemeClr val="tx1"/>
                </a:solidFill>
                <a:effectLst/>
                <a:latin typeface="+mn-lt"/>
                <a:ea typeface="+mn-ea"/>
                <a:cs typeface="+mn-cs"/>
              </a:rPr>
              <a:t>Y les dijo: Hijitos, ¿tenéis algo de comer? Le respondieron: No. </a:t>
            </a:r>
            <a:r>
              <a:rPr lang="es-ES_tradnl" sz="1200" b="1" i="0" u="none" strike="noStrike" kern="1200" baseline="30000" noProof="0" dirty="0">
                <a:solidFill>
                  <a:schemeClr val="tx1"/>
                </a:solidFill>
                <a:effectLst/>
                <a:latin typeface="+mn-lt"/>
                <a:ea typeface="+mn-ea"/>
                <a:cs typeface="+mn-cs"/>
              </a:rPr>
              <a:t>6 </a:t>
            </a:r>
            <a:r>
              <a:rPr lang="es-ES_tradnl" sz="1200" b="0" i="0" u="none" strike="noStrike" kern="1200" noProof="0" dirty="0">
                <a:solidFill>
                  <a:schemeClr val="tx1"/>
                </a:solidFill>
                <a:effectLst/>
                <a:latin typeface="+mn-lt"/>
                <a:ea typeface="+mn-ea"/>
                <a:cs typeface="+mn-cs"/>
              </a:rPr>
              <a:t>Él les dijo: Echad la red a la derecha de la barca, y hallaréis. Entonces la echaron, y ya no la podían sacar, por la gran cantidad de peces. </a:t>
            </a:r>
            <a:r>
              <a:rPr lang="es-ES_tradnl" sz="1200" b="1" i="0" u="none" strike="noStrike" kern="1200" baseline="30000" noProof="0" dirty="0">
                <a:solidFill>
                  <a:schemeClr val="tx1"/>
                </a:solidFill>
                <a:effectLst/>
                <a:latin typeface="+mn-lt"/>
                <a:ea typeface="+mn-ea"/>
                <a:cs typeface="+mn-cs"/>
              </a:rPr>
              <a:t>7 </a:t>
            </a:r>
            <a:r>
              <a:rPr lang="es-ES_tradnl" sz="1200" b="0" i="0" u="none" strike="noStrike" kern="1200" noProof="0" dirty="0">
                <a:solidFill>
                  <a:schemeClr val="tx1"/>
                </a:solidFill>
                <a:effectLst/>
                <a:latin typeface="+mn-lt"/>
                <a:ea typeface="+mn-ea"/>
                <a:cs typeface="+mn-cs"/>
              </a:rPr>
              <a:t>Entonces aquel discípulo a quien Jesús amaba dijo a Pedro: ¡Es el Señor! Simón Pedro, cuando oyó que era el Señor, se ciñó la ropa (porque se había despojado de ella), y se echó al mar. </a:t>
            </a:r>
            <a:r>
              <a:rPr lang="es-ES_tradnl" sz="1200" b="1" i="0" u="none" strike="noStrike" kern="1200" baseline="30000" noProof="0" dirty="0">
                <a:solidFill>
                  <a:schemeClr val="tx1"/>
                </a:solidFill>
                <a:effectLst/>
                <a:latin typeface="+mn-lt"/>
                <a:ea typeface="+mn-ea"/>
                <a:cs typeface="+mn-cs"/>
              </a:rPr>
              <a:t>8 </a:t>
            </a:r>
            <a:r>
              <a:rPr lang="es-ES_tradnl" sz="1200" b="0" i="0" u="none" strike="noStrike" kern="1200" noProof="0" dirty="0">
                <a:solidFill>
                  <a:schemeClr val="tx1"/>
                </a:solidFill>
                <a:effectLst/>
                <a:latin typeface="+mn-lt"/>
                <a:ea typeface="+mn-ea"/>
                <a:cs typeface="+mn-cs"/>
              </a:rPr>
              <a:t>Y los otros discípulos vinieron con la barca, arrastrando la red de peces, pues no distaban de tierra sino como doscientos codos.</a:t>
            </a:r>
            <a:endParaRPr lang="es-ES_tradnl" sz="1200" b="0" i="0" kern="1200" noProof="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latin typeface="Franklin Gothic Book" panose="020B0503020102020204" pitchFamily="34" charset="0"/>
              </a:rPr>
              <a:t>Juan 21:9–14</a:t>
            </a:r>
          </a:p>
          <a:p>
            <a:endParaRPr lang="es-ES_tradnl" noProof="0" dirty="0">
              <a:effectLst/>
              <a:latin typeface="Franklin Gothic Book" panose="020B0503020102020204" pitchFamily="34" charset="0"/>
            </a:endParaRPr>
          </a:p>
          <a:p>
            <a:r>
              <a:rPr lang="es-ES_tradnl" sz="1200" b="1" i="0" u="none" strike="noStrike" kern="1200" baseline="30000" noProof="0" dirty="0">
                <a:solidFill>
                  <a:schemeClr val="tx1"/>
                </a:solidFill>
                <a:effectLst/>
                <a:latin typeface="+mn-lt"/>
                <a:ea typeface="+mn-ea"/>
                <a:cs typeface="+mn-cs"/>
              </a:rPr>
              <a:t>9 </a:t>
            </a:r>
            <a:r>
              <a:rPr lang="es-ES_tradnl" sz="1200" b="0" i="0" u="none" strike="noStrike" kern="1200" noProof="0" dirty="0">
                <a:solidFill>
                  <a:schemeClr val="tx1"/>
                </a:solidFill>
                <a:effectLst/>
                <a:latin typeface="+mn-lt"/>
                <a:ea typeface="+mn-ea"/>
                <a:cs typeface="+mn-cs"/>
              </a:rPr>
              <a:t>Al descender a tierra, vieron brasas puestas, y un pez encima de ellas, y pan. </a:t>
            </a:r>
            <a:r>
              <a:rPr lang="es-ES_tradnl" sz="1200" b="1" i="0" u="none" strike="noStrike" kern="1200" baseline="30000" noProof="0" dirty="0">
                <a:solidFill>
                  <a:schemeClr val="tx1"/>
                </a:solidFill>
                <a:effectLst/>
                <a:latin typeface="+mn-lt"/>
                <a:ea typeface="+mn-ea"/>
                <a:cs typeface="+mn-cs"/>
              </a:rPr>
              <a:t>10 </a:t>
            </a:r>
            <a:r>
              <a:rPr lang="es-ES_tradnl" sz="1200" b="0" i="0" u="none" strike="noStrike" kern="1200" noProof="0" dirty="0">
                <a:solidFill>
                  <a:schemeClr val="tx1"/>
                </a:solidFill>
                <a:effectLst/>
                <a:latin typeface="+mn-lt"/>
                <a:ea typeface="+mn-ea"/>
                <a:cs typeface="+mn-cs"/>
              </a:rPr>
              <a:t>Jesús les dijo: Traed de los peces que acabáis de pescar. </a:t>
            </a:r>
            <a:r>
              <a:rPr lang="es-ES_tradnl" sz="1200" b="1" i="0" u="none" strike="noStrike" kern="1200" baseline="30000" noProof="0" dirty="0">
                <a:solidFill>
                  <a:schemeClr val="tx1"/>
                </a:solidFill>
                <a:effectLst/>
                <a:latin typeface="+mn-lt"/>
                <a:ea typeface="+mn-ea"/>
                <a:cs typeface="+mn-cs"/>
              </a:rPr>
              <a:t>11 </a:t>
            </a:r>
            <a:r>
              <a:rPr lang="es-ES_tradnl" sz="1200" b="0" i="0" u="none" strike="noStrike" kern="1200" noProof="0" dirty="0">
                <a:solidFill>
                  <a:schemeClr val="tx1"/>
                </a:solidFill>
                <a:effectLst/>
                <a:latin typeface="+mn-lt"/>
                <a:ea typeface="+mn-ea"/>
                <a:cs typeface="+mn-cs"/>
              </a:rPr>
              <a:t>Subió Simón Pedro, y sacó la red a tierra, llena de grandes peces, ciento cincuenta y tres; y aun siendo tantos, la red no se rompió. </a:t>
            </a:r>
            <a:r>
              <a:rPr lang="es-ES_tradnl" sz="1200" b="1" i="0" u="none" strike="noStrike" kern="1200" baseline="30000" noProof="0" dirty="0">
                <a:solidFill>
                  <a:schemeClr val="tx1"/>
                </a:solidFill>
                <a:effectLst/>
                <a:latin typeface="+mn-lt"/>
                <a:ea typeface="+mn-ea"/>
                <a:cs typeface="+mn-cs"/>
              </a:rPr>
              <a:t>12 </a:t>
            </a:r>
            <a:r>
              <a:rPr lang="es-ES_tradnl" sz="1200" b="0" i="0" u="none" strike="noStrike" kern="1200" noProof="0" dirty="0">
                <a:solidFill>
                  <a:schemeClr val="tx1"/>
                </a:solidFill>
                <a:effectLst/>
                <a:latin typeface="+mn-lt"/>
                <a:ea typeface="+mn-ea"/>
                <a:cs typeface="+mn-cs"/>
              </a:rPr>
              <a:t>Les dijo Jesús: Venid, comed. Y ninguno de los discípulos se atrevía a preguntarle: ¿Tú, quién eres? sabiendo que era el Señor. </a:t>
            </a:r>
            <a:r>
              <a:rPr lang="es-ES_tradnl" sz="1200" b="1" i="0" u="none" strike="noStrike" kern="1200" baseline="30000" noProof="0" dirty="0">
                <a:solidFill>
                  <a:schemeClr val="tx1"/>
                </a:solidFill>
                <a:effectLst/>
                <a:latin typeface="+mn-lt"/>
                <a:ea typeface="+mn-ea"/>
                <a:cs typeface="+mn-cs"/>
              </a:rPr>
              <a:t>13 </a:t>
            </a:r>
            <a:r>
              <a:rPr lang="es-ES_tradnl" sz="1200" b="0" i="0" u="none" strike="noStrike" kern="1200" noProof="0" dirty="0">
                <a:solidFill>
                  <a:schemeClr val="tx1"/>
                </a:solidFill>
                <a:effectLst/>
                <a:latin typeface="+mn-lt"/>
                <a:ea typeface="+mn-ea"/>
                <a:cs typeface="+mn-cs"/>
              </a:rPr>
              <a:t>Vino, pues, Jesús, y tomó el pan y les dio, y asimismo del pescado. </a:t>
            </a:r>
            <a:r>
              <a:rPr lang="es-ES_tradnl" sz="1200" b="1" i="0" u="none" strike="noStrike" kern="1200" baseline="30000" noProof="0" dirty="0">
                <a:solidFill>
                  <a:schemeClr val="tx1"/>
                </a:solidFill>
                <a:effectLst/>
                <a:latin typeface="+mn-lt"/>
                <a:ea typeface="+mn-ea"/>
                <a:cs typeface="+mn-cs"/>
              </a:rPr>
              <a:t>14 </a:t>
            </a:r>
            <a:r>
              <a:rPr lang="es-ES_tradnl" sz="1200" b="0" i="0" u="none" strike="noStrike" kern="1200" noProof="0" dirty="0">
                <a:solidFill>
                  <a:schemeClr val="tx1"/>
                </a:solidFill>
                <a:effectLst/>
                <a:latin typeface="+mn-lt"/>
                <a:ea typeface="+mn-ea"/>
                <a:cs typeface="+mn-cs"/>
              </a:rPr>
              <a:t>Esta era ya la tercera vez que Jesús se manifestaba a sus discípulos, después de haber resucitado de los muertos.</a:t>
            </a:r>
            <a:endParaRPr lang="es-ES_tradnl" sz="1200" b="0" i="0" kern="1200" noProof="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8411854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39666548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2.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F8AEC8FA-52A6-67E6-B3F9-41EB2CF55AE1}"/>
              </a:ext>
            </a:extLst>
          </p:cNvPr>
          <p:cNvPicPr>
            <a:picLocks noChangeAspect="1"/>
          </p:cNvPicPr>
          <p:nvPr userDrawn="1"/>
        </p:nvPicPr>
        <p:blipFill>
          <a:blip r:embed="rId2">
            <a:extLst>
              <a:ext uri="{28A0092B-C50C-407E-A947-70E740481C1C}">
                <a14:useLocalDpi xmlns:a14="http://schemas.microsoft.com/office/drawing/2010/main" val="0"/>
              </a:ext>
            </a:extLst>
          </a:blip>
          <a:srcRect l="41" t="16007" r="5200" b="41145"/>
          <a:stretch>
            <a:fillRect/>
          </a:stretch>
        </p:blipFill>
        <p:spPr>
          <a:xfrm>
            <a:off x="910796" y="1053234"/>
            <a:ext cx="16466409" cy="4969556"/>
          </a:xfrm>
          <a:prstGeom prst="rect">
            <a:avLst/>
          </a:prstGeom>
        </p:spPr>
      </p:pic>
      <p:sp>
        <p:nvSpPr>
          <p:cNvPr id="8" name="AutoShape 4">
            <a:extLst>
              <a:ext uri="{FF2B5EF4-FFF2-40B4-BE49-F238E27FC236}">
                <a16:creationId xmlns:a16="http://schemas.microsoft.com/office/drawing/2014/main" id="{B2EE9B4D-BB7A-5406-A828-1DA500692CB1}"/>
              </a:ext>
            </a:extLst>
          </p:cNvPr>
          <p:cNvSpPr/>
          <p:nvPr userDrawn="1"/>
        </p:nvSpPr>
        <p:spPr>
          <a:xfrm>
            <a:off x="7138368" y="6025913"/>
            <a:ext cx="10238836" cy="3204730"/>
          </a:xfrm>
          <a:prstGeom prst="rect">
            <a:avLst/>
          </a:prstGeom>
          <a:solidFill>
            <a:schemeClr val="bg1"/>
          </a:solidFill>
        </p:spPr>
        <p:txBody>
          <a:bodyPr/>
          <a:lstStyle/>
          <a:p>
            <a:endParaRPr lang="es-ES_tradnl"/>
          </a:p>
        </p:txBody>
      </p:sp>
      <p:sp>
        <p:nvSpPr>
          <p:cNvPr id="9" name="AutoShape 3">
            <a:extLst>
              <a:ext uri="{FF2B5EF4-FFF2-40B4-BE49-F238E27FC236}">
                <a16:creationId xmlns:a16="http://schemas.microsoft.com/office/drawing/2014/main" id="{4210512A-11EB-B0D7-3C42-AD0948D78A90}"/>
              </a:ext>
            </a:extLst>
          </p:cNvPr>
          <p:cNvSpPr/>
          <p:nvPr userDrawn="1"/>
        </p:nvSpPr>
        <p:spPr>
          <a:xfrm>
            <a:off x="910796" y="6025913"/>
            <a:ext cx="6227572" cy="3204730"/>
          </a:xfrm>
          <a:prstGeom prst="rect">
            <a:avLst/>
          </a:prstGeom>
          <a:solidFill>
            <a:srgbClr val="8F0E27"/>
          </a:solidFill>
        </p:spPr>
        <p:txBody>
          <a:bodyPr/>
          <a:lstStyle/>
          <a:p>
            <a:endParaRPr lang="en-US" dirty="0"/>
          </a:p>
        </p:txBody>
      </p:sp>
      <p:sp>
        <p:nvSpPr>
          <p:cNvPr id="10" name="AutoShape 4">
            <a:extLst>
              <a:ext uri="{FF2B5EF4-FFF2-40B4-BE49-F238E27FC236}">
                <a16:creationId xmlns:a16="http://schemas.microsoft.com/office/drawing/2014/main" id="{F9FFF57D-FBCD-4758-EA53-0C98F849FBFB}"/>
              </a:ext>
            </a:extLst>
          </p:cNvPr>
          <p:cNvSpPr/>
          <p:nvPr userDrawn="1"/>
        </p:nvSpPr>
        <p:spPr>
          <a:xfrm>
            <a:off x="7138368" y="6025913"/>
            <a:ext cx="10238836" cy="3204730"/>
          </a:xfrm>
          <a:prstGeom prst="rect">
            <a:avLst/>
          </a:prstGeom>
          <a:solidFill>
            <a:srgbClr val="8F0E27">
              <a:alpha val="35000"/>
            </a:srgbClr>
          </a:solidFill>
        </p:spPr>
        <p:txBody>
          <a:bodyPr/>
          <a:lstStyle/>
          <a:p>
            <a:endParaRPr lang="es-ES_tradnl"/>
          </a:p>
        </p:txBody>
      </p:sp>
      <p:sp>
        <p:nvSpPr>
          <p:cNvPr id="11" name="TextBox 7">
            <a:extLst>
              <a:ext uri="{FF2B5EF4-FFF2-40B4-BE49-F238E27FC236}">
                <a16:creationId xmlns:a16="http://schemas.microsoft.com/office/drawing/2014/main" id="{B569A6B0-0049-E2F9-8C7C-1457FD6FAB37}"/>
              </a:ext>
            </a:extLst>
          </p:cNvPr>
          <p:cNvSpPr txBox="1"/>
          <p:nvPr userDrawn="1"/>
        </p:nvSpPr>
        <p:spPr>
          <a:xfrm>
            <a:off x="7473117" y="6303011"/>
            <a:ext cx="9493633" cy="2650534"/>
          </a:xfrm>
          <a:prstGeom prst="rect">
            <a:avLst/>
          </a:prstGeom>
        </p:spPr>
        <p:txBody>
          <a:bodyPr wrap="square" lIns="0" tIns="0" rIns="0" bIns="0" rtlCol="0" anchor="t">
            <a:spAutoFit/>
          </a:bodyPr>
          <a:lstStyle/>
          <a:p>
            <a:pPr marL="0" marR="0" lvl="0" indent="0" algn="l" defTabSz="914400" rtl="0" eaLnBrk="1" fontAlgn="auto" latinLnBrk="0" hangingPunct="1">
              <a:lnSpc>
                <a:spcPts val="4160"/>
              </a:lnSpc>
              <a:spcBef>
                <a:spcPts val="0"/>
              </a:spcBef>
              <a:spcAft>
                <a:spcPts val="0"/>
              </a:spcAft>
              <a:buClrTx/>
              <a:buSzTx/>
              <a:buFontTx/>
              <a:buNone/>
              <a:tabLst/>
              <a:defRPr/>
            </a:pPr>
            <a:r>
              <a:rPr lang="es-ES_tradnl" sz="2800" i="1" spc="169" noProof="0" dirty="0">
                <a:solidFill>
                  <a:srgbClr val="1C2327"/>
                </a:solidFill>
                <a:latin typeface="Corbel" panose="020B0503020204020204" pitchFamily="34" charset="0"/>
              </a:rPr>
              <a:t>Juan fue uno de los doce discípulos de Jesús y testigo ocular de los acontecimientos que registró (21:24,25). Durante las próximas semanas, descubrirá nuevamente </a:t>
            </a:r>
            <a:br>
              <a:rPr lang="es-ES_tradnl" sz="2800" i="1" spc="169" noProof="0" dirty="0">
                <a:solidFill>
                  <a:srgbClr val="1C2327"/>
                </a:solidFill>
                <a:latin typeface="Corbel" panose="020B0503020204020204" pitchFamily="34" charset="0"/>
              </a:rPr>
            </a:br>
            <a:r>
              <a:rPr lang="es-ES_tradnl" sz="2800" i="1" spc="169" noProof="0" dirty="0">
                <a:solidFill>
                  <a:srgbClr val="1C2327"/>
                </a:solidFill>
                <a:latin typeface="Corbel" panose="020B0503020204020204" pitchFamily="34" charset="0"/>
              </a:rPr>
              <a:t>las buenas noticias del amor de Dios y cómo compartirlas con el mundo que Él creó.</a:t>
            </a:r>
            <a:endParaRPr lang="es-ES_tradnl" sz="2800" b="0" i="0" noProof="0" dirty="0">
              <a:effectLst/>
              <a:latin typeface="Franklin Gothic Medium" panose="020B0603020102020204" pitchFamily="34" charset="0"/>
            </a:endParaRPr>
          </a:p>
        </p:txBody>
      </p:sp>
      <p:grpSp>
        <p:nvGrpSpPr>
          <p:cNvPr id="12" name="Group 11">
            <a:extLst>
              <a:ext uri="{FF2B5EF4-FFF2-40B4-BE49-F238E27FC236}">
                <a16:creationId xmlns:a16="http://schemas.microsoft.com/office/drawing/2014/main" id="{8EA397AD-F794-3F44-B107-2C43A740BB49}"/>
              </a:ext>
            </a:extLst>
          </p:cNvPr>
          <p:cNvGrpSpPr/>
          <p:nvPr userDrawn="1"/>
        </p:nvGrpSpPr>
        <p:grpSpPr>
          <a:xfrm>
            <a:off x="1321250" y="6835751"/>
            <a:ext cx="5482368" cy="1775080"/>
            <a:chOff x="1157812" y="6756995"/>
            <a:chExt cx="5681805" cy="1775080"/>
          </a:xfrm>
        </p:grpSpPr>
        <p:sp>
          <p:nvSpPr>
            <p:cNvPr id="13" name="TextBox 6">
              <a:extLst>
                <a:ext uri="{FF2B5EF4-FFF2-40B4-BE49-F238E27FC236}">
                  <a16:creationId xmlns:a16="http://schemas.microsoft.com/office/drawing/2014/main" id="{A9BF3A31-10F7-A13D-5E37-DD1D369BDCB4}"/>
                </a:ext>
              </a:extLst>
            </p:cNvPr>
            <p:cNvSpPr txBox="1"/>
            <p:nvPr userDrawn="1"/>
          </p:nvSpPr>
          <p:spPr>
            <a:xfrm>
              <a:off x="1226792" y="6756995"/>
              <a:ext cx="5612825" cy="711926"/>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EL EVANGELIO DE</a:t>
              </a:r>
            </a:p>
          </p:txBody>
        </p:sp>
        <p:sp>
          <p:nvSpPr>
            <p:cNvPr id="14" name="TextBox 6">
              <a:extLst>
                <a:ext uri="{FF2B5EF4-FFF2-40B4-BE49-F238E27FC236}">
                  <a16:creationId xmlns:a16="http://schemas.microsoft.com/office/drawing/2014/main" id="{255F0027-E5B3-3978-2660-2A31E9ED9111}"/>
                </a:ext>
              </a:extLst>
            </p:cNvPr>
            <p:cNvSpPr txBox="1"/>
            <p:nvPr userDrawn="1"/>
          </p:nvSpPr>
          <p:spPr>
            <a:xfrm>
              <a:off x="1157812" y="7705117"/>
              <a:ext cx="5603348"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JUAN</a:t>
              </a:r>
            </a:p>
          </p:txBody>
        </p:sp>
      </p:grpSp>
      <p:sp>
        <p:nvSpPr>
          <p:cNvPr id="15" name="TextBox 8">
            <a:extLst>
              <a:ext uri="{FF2B5EF4-FFF2-40B4-BE49-F238E27FC236}">
                <a16:creationId xmlns:a16="http://schemas.microsoft.com/office/drawing/2014/main" id="{607BB508-CA88-159C-7E9F-ADE1EED81F3D}"/>
              </a:ext>
            </a:extLst>
          </p:cNvPr>
          <p:cNvSpPr txBox="1"/>
          <p:nvPr userDrawn="1"/>
        </p:nvSpPr>
        <p:spPr>
          <a:xfrm>
            <a:off x="910796" y="9576152"/>
            <a:ext cx="7471204" cy="315664"/>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TOMO 11, UNIDAD 3, SEPTIEMBRE 2025 A FEBRERO 2026</a:t>
            </a:r>
          </a:p>
        </p:txBody>
      </p:sp>
      <p:pic>
        <p:nvPicPr>
          <p:cNvPr id="16" name="Picture 15">
            <a:extLst>
              <a:ext uri="{FF2B5EF4-FFF2-40B4-BE49-F238E27FC236}">
                <a16:creationId xmlns:a16="http://schemas.microsoft.com/office/drawing/2014/main" id="{B1AC8DF7-8D9C-2ACE-F66A-9191A129E8CF}"/>
              </a:ext>
            </a:extLst>
          </p:cNvPr>
          <p:cNvPicPr>
            <a:picLocks noChangeAspect="1"/>
          </p:cNvPicPr>
          <p:nvPr userDrawn="1"/>
        </p:nvPicPr>
        <p:blipFill>
          <a:blip r:embed="rId3"/>
          <a:srcRect/>
          <a:stretch/>
        </p:blipFill>
        <p:spPr>
          <a:xfrm>
            <a:off x="16124042" y="1409700"/>
            <a:ext cx="905435" cy="9144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8F0E27">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F0E27"/>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8F0E27">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8F0E27">
                <a:alpha val="81961"/>
              </a:srgbClr>
            </a:solidFill>
          </p:spPr>
          <p:txBody>
            <a:bodyPr/>
            <a:lstStyle/>
            <a:p>
              <a:endParaRPr lang="en-US" dirty="0"/>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s-ES_tradnl"/>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1010257" y="2386559"/>
              <a:ext cx="2017694" cy="1573259"/>
            </a:xfrm>
            <a:prstGeom prst="rect">
              <a:avLst/>
            </a:prstGeom>
          </p:spPr>
        </p:pic>
      </p:grpSp>
      <p:sp>
        <p:nvSpPr>
          <p:cNvPr id="2" name="TextBox 1">
            <a:extLst>
              <a:ext uri="{FF2B5EF4-FFF2-40B4-BE49-F238E27FC236}">
                <a16:creationId xmlns:a16="http://schemas.microsoft.com/office/drawing/2014/main" id="{E3720075-4BD1-80EC-0B8E-A880C5706451}"/>
              </a:ext>
            </a:extLst>
          </p:cNvPr>
          <p:cNvSpPr txBox="1"/>
          <p:nvPr userDrawn="1"/>
        </p:nvSpPr>
        <p:spPr>
          <a:xfrm>
            <a:off x="2837554" y="5042087"/>
            <a:ext cx="3021558" cy="845552"/>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VERSÍCULO CLAVE</a:t>
            </a:r>
          </a:p>
          <a:p>
            <a:pPr algn="ctr">
              <a:lnSpc>
                <a:spcPts val="3359"/>
              </a:lnSpc>
            </a:pPr>
            <a:r>
              <a:rPr lang="en-US" sz="2800" dirty="0">
                <a:solidFill>
                  <a:srgbClr val="FFFFFF"/>
                </a:solidFill>
                <a:latin typeface="Franklin Gothic Medium" panose="020B0603020102020204" pitchFamily="34" charset="0"/>
              </a:rPr>
              <a:t>MARCOS 16:15</a:t>
            </a:r>
          </a:p>
        </p:txBody>
      </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7045" r="19121"/>
          <a:stretch>
            <a:fillRect/>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F0E27"/>
          </a:solidFill>
        </p:spPr>
        <p:txBody>
          <a:bodyPr/>
          <a:lstStyle/>
          <a:p>
            <a:endParaRPr lang="es-ES_tradnl"/>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470945"/>
            <a:ext cx="8839200" cy="769441"/>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UNA PESCA MILAGROSA</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27191" t="-119" r="7057" b="119"/>
          <a:stretch>
            <a:fillRect/>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F0E27"/>
          </a:solidFill>
        </p:spPr>
        <p:txBody>
          <a:bodyPr/>
          <a:lstStyle/>
          <a:p>
            <a:endParaRPr lang="es-ES_tradnl"/>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19359" y="3440167"/>
            <a:ext cx="8686800" cy="769441"/>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DESAYUNO Y COMISIÓN</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7533" r="26715"/>
          <a:stretch>
            <a:fill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8F0E27"/>
          </a:solidFill>
        </p:spPr>
        <p:txBody>
          <a:bodyPr/>
          <a:lstStyle/>
          <a:p>
            <a:endParaRPr lang="es-ES_tradnl"/>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036968"/>
            <a:ext cx="8691565" cy="1538883"/>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JUAN CONCLUYE </a:t>
            </a:r>
            <a:br>
              <a:rPr lang="en-US" sz="5400" cap="all" baseline="0" dirty="0">
                <a:solidFill>
                  <a:srgbClr val="FFFFFF"/>
                </a:solidFill>
                <a:latin typeface="Franklin Gothic Medium" panose="020B0603020102020204" pitchFamily="34" charset="0"/>
              </a:rPr>
            </a:br>
            <a:r>
              <a:rPr lang="en-US" sz="5400" cap="all" baseline="0" dirty="0">
                <a:solidFill>
                  <a:srgbClr val="FFFFFF"/>
                </a:solidFill>
                <a:latin typeface="Franklin Gothic Medium" panose="020B0603020102020204" pitchFamily="34" charset="0"/>
              </a:rPr>
              <a:t>SU EVANGELIO</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32058F1-3419-61C6-DBE5-423B2F3D1E2F}"/>
              </a:ext>
            </a:extLst>
          </p:cNvPr>
          <p:cNvPicPr>
            <a:picLocks noChangeAspect="1"/>
          </p:cNvPicPr>
          <p:nvPr userDrawn="1"/>
        </p:nvPicPr>
        <p:blipFill>
          <a:blip r:embed="rId2">
            <a:extLst>
              <a:ext uri="{28A0092B-C50C-407E-A947-70E740481C1C}">
                <a14:useLocalDpi xmlns:a14="http://schemas.microsoft.com/office/drawing/2010/main" val="0"/>
              </a:ext>
            </a:extLst>
          </a:blip>
          <a:srcRect l="-91" r="36150"/>
          <a:stretch>
            <a:fillRect/>
          </a:stretch>
        </p:blipFill>
        <p:spPr>
          <a:xfrm>
            <a:off x="9144000" y="0"/>
            <a:ext cx="9144000" cy="9563099"/>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8F0E27"/>
          </a:solidFill>
        </p:spPr>
        <p:txBody>
          <a:bodyPr/>
          <a:lstStyle/>
          <a:p>
            <a:endParaRPr lang="en-US" dirty="0"/>
          </a:p>
        </p:txBody>
      </p:sp>
      <p:sp>
        <p:nvSpPr>
          <p:cNvPr id="2" name="TextBox 1">
            <a:extLst>
              <a:ext uri="{FF2B5EF4-FFF2-40B4-BE49-F238E27FC236}">
                <a16:creationId xmlns:a16="http://schemas.microsoft.com/office/drawing/2014/main" id="{128A1918-A09A-046D-F6E3-2B629A390B24}"/>
              </a:ext>
            </a:extLst>
          </p:cNvPr>
          <p:cNvSpPr txBox="1"/>
          <p:nvPr userDrawn="1"/>
        </p:nvSpPr>
        <p:spPr>
          <a:xfrm>
            <a:off x="1371600" y="1579764"/>
            <a:ext cx="8915399" cy="796949"/>
          </a:xfrm>
          <a:prstGeom prst="rect">
            <a:avLst/>
          </a:prstGeom>
        </p:spPr>
        <p:txBody>
          <a:bodyPr wrap="square" lIns="0" tIns="0" rIns="0" bIns="0" rtlCol="0" anchor="ctr" anchorCtr="0">
            <a:spAutoFit/>
          </a:bodyPr>
          <a:lstStyle/>
          <a:p>
            <a:pPr>
              <a:lnSpc>
                <a:spcPts val="6599"/>
              </a:lnSpc>
            </a:pPr>
            <a:r>
              <a:rPr lang="en-US" sz="5000" b="0" i="1" spc="300" dirty="0">
                <a:solidFill>
                  <a:srgbClr val="FFFFFF"/>
                </a:solidFill>
                <a:latin typeface="Franklin Gothic Medium" panose="020B0603020102020204" pitchFamily="34" charset="0"/>
              </a:rPr>
              <a:t>EL MINISTERIO EN ACCIÓN</a:t>
            </a:r>
          </a:p>
        </p:txBody>
      </p:sp>
    </p:spTree>
    <p:extLst>
      <p:ext uri="{BB962C8B-B14F-4D97-AF65-F5344CB8AC3E}">
        <p14:creationId xmlns:p14="http://schemas.microsoft.com/office/powerpoint/2010/main" val="1263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F0E27">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8F0E27"/>
          </a:solidFill>
          <a:ln>
            <a:noFill/>
          </a:ln>
        </p:spPr>
        <p:txBody>
          <a:bodyPr/>
          <a:lstStyle/>
          <a:p>
            <a:endParaRPr lang="es-ES_tradnl"/>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F0E27">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51184"/>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325793"/>
            <a:ext cx="9912927" cy="64008"/>
          </a:xfrm>
          <a:prstGeom prst="rect">
            <a:avLst/>
          </a:prstGeom>
          <a:solidFill>
            <a:srgbClr val="8F0E27"/>
          </a:solidFill>
          <a:ln>
            <a:noFill/>
          </a:ln>
        </p:spPr>
        <p:txBody>
          <a:bodyPr/>
          <a:lstStyle/>
          <a:p>
            <a:endParaRPr lang="es-ES_tradnl"/>
          </a:p>
        </p:txBody>
      </p:sp>
      <p:sp>
        <p:nvSpPr>
          <p:cNvPr id="9" name="TextBox 8">
            <a:extLst>
              <a:ext uri="{FF2B5EF4-FFF2-40B4-BE49-F238E27FC236}">
                <a16:creationId xmlns:a16="http://schemas.microsoft.com/office/drawing/2014/main" id="{E357E971-B84D-23F8-A69C-65F812FC73D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PARTICIPACIÓN</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F0E27">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s-ES_tradnl"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702445" y="4623372"/>
            <a:ext cx="8600872" cy="64008"/>
          </a:xfrm>
          <a:prstGeom prst="rect">
            <a:avLst/>
          </a:prstGeom>
          <a:solidFill>
            <a:srgbClr val="8F0E27"/>
          </a:solidFill>
        </p:spPr>
        <p:txBody>
          <a:bodyPr/>
          <a:lstStyle/>
          <a:p>
            <a:endParaRPr lang="es-ES_tradnl"/>
          </a:p>
        </p:txBody>
      </p:sp>
      <p:sp>
        <p:nvSpPr>
          <p:cNvPr id="2" name="TextBox 1">
            <a:extLst>
              <a:ext uri="{FF2B5EF4-FFF2-40B4-BE49-F238E27FC236}">
                <a16:creationId xmlns:a16="http://schemas.microsoft.com/office/drawing/2014/main" id="{B3011369-3A76-DA63-7C66-234C409834AA}"/>
              </a:ext>
            </a:extLst>
          </p:cNvPr>
          <p:cNvSpPr txBox="1"/>
          <p:nvPr userDrawn="1"/>
        </p:nvSpPr>
        <p:spPr>
          <a:xfrm>
            <a:off x="9702445" y="2598378"/>
            <a:ext cx="6567460" cy="1634550"/>
          </a:xfrm>
          <a:prstGeom prst="rect">
            <a:avLst/>
          </a:prstGeom>
        </p:spPr>
        <p:txBody>
          <a:bodyPr lIns="0" tIns="0" rIns="0" bIns="0" rtlCol="0" anchor="t">
            <a:spAutoFit/>
          </a:bodyPr>
          <a:lstStyle/>
          <a:p>
            <a:pPr>
              <a:lnSpc>
                <a:spcPts val="3328"/>
              </a:lnSpc>
            </a:pPr>
            <a:r>
              <a:rPr lang="es-ES_tradnl" sz="2600" spc="169" dirty="0">
                <a:solidFill>
                  <a:srgbClr val="FFFFFF"/>
                </a:solidFill>
                <a:latin typeface="Franklin Gothic Medium" panose="020B0603020102020204" pitchFamily="34" charset="0"/>
              </a:rPr>
              <a:t>© 2025 por </a:t>
            </a:r>
            <a:r>
              <a:rPr lang="es-ES_tradnl" sz="2600" spc="169" dirty="0" err="1">
                <a:solidFill>
                  <a:srgbClr val="FFFFFF"/>
                </a:solidFill>
                <a:latin typeface="Franklin Gothic Medium" panose="020B0603020102020204" pitchFamily="34" charset="0"/>
              </a:rPr>
              <a:t>Gospel</a:t>
            </a:r>
            <a:r>
              <a:rPr lang="es-ES_tradnl" sz="2600" spc="169" dirty="0">
                <a:solidFill>
                  <a:srgbClr val="FFFFFF"/>
                </a:solidFill>
                <a:latin typeface="Franklin Gothic Medium" panose="020B0603020102020204" pitchFamily="34" charset="0"/>
              </a:rPr>
              <a:t> Publishing House</a:t>
            </a:r>
          </a:p>
          <a:p>
            <a:pPr>
              <a:lnSpc>
                <a:spcPts val="3328"/>
              </a:lnSpc>
            </a:pPr>
            <a:r>
              <a:rPr lang="es-ES_tradnl" sz="2600" spc="169" dirty="0">
                <a:solidFill>
                  <a:srgbClr val="FFFFFF"/>
                </a:solidFill>
                <a:latin typeface="Franklin Gothic Medium" panose="020B0603020102020204" pitchFamily="34" charset="0"/>
              </a:rPr>
              <a:t>1445 N. </a:t>
            </a:r>
            <a:r>
              <a:rPr lang="es-ES_tradnl" sz="2600" spc="169" dirty="0" err="1">
                <a:solidFill>
                  <a:srgbClr val="FFFFFF"/>
                </a:solidFill>
                <a:latin typeface="Franklin Gothic Medium" panose="020B0603020102020204" pitchFamily="34" charset="0"/>
              </a:rPr>
              <a:t>Boonville</a:t>
            </a:r>
            <a:r>
              <a:rPr lang="es-ES_tradnl" sz="2600" spc="169" dirty="0">
                <a:solidFill>
                  <a:srgbClr val="FFFFFF"/>
                </a:solidFill>
                <a:latin typeface="Franklin Gothic Medium" panose="020B0603020102020204" pitchFamily="34" charset="0"/>
              </a:rPr>
              <a:t> Ave.</a:t>
            </a:r>
            <a:br>
              <a:rPr lang="es-ES_tradnl" sz="2600" spc="169" dirty="0">
                <a:solidFill>
                  <a:srgbClr val="FFFFFF"/>
                </a:solidFill>
                <a:latin typeface="Franklin Gothic Medium" panose="020B0603020102020204" pitchFamily="34" charset="0"/>
              </a:rPr>
            </a:br>
            <a:r>
              <a:rPr lang="es-ES_tradnl" sz="2600" spc="104" dirty="0">
                <a:solidFill>
                  <a:srgbClr val="FFFFFF"/>
                </a:solidFill>
                <a:latin typeface="Franklin Gothic Medium" panose="020B0603020102020204" pitchFamily="34" charset="0"/>
              </a:rPr>
              <a:t>Springfield, MO 65802</a:t>
            </a:r>
          </a:p>
          <a:p>
            <a:pPr>
              <a:lnSpc>
                <a:spcPts val="3328"/>
              </a:lnSpc>
            </a:pPr>
            <a:r>
              <a:rPr lang="es-ES_tradnl" sz="1613" b="0" i="1" spc="104" dirty="0">
                <a:solidFill>
                  <a:srgbClr val="FFFFFF"/>
                </a:solidFill>
                <a:latin typeface="Franklin Gothic Medium" panose="020B0603020102020204" pitchFamily="34" charset="0"/>
              </a:rPr>
              <a:t>Todos los derechos reservados.</a:t>
            </a:r>
          </a:p>
        </p:txBody>
      </p:sp>
      <p:sp>
        <p:nvSpPr>
          <p:cNvPr id="10" name="TextBox 9">
            <a:extLst>
              <a:ext uri="{FF2B5EF4-FFF2-40B4-BE49-F238E27FC236}">
                <a16:creationId xmlns:a16="http://schemas.microsoft.com/office/drawing/2014/main" id="{11A97549-2210-8C7C-C47C-F85E8E327561}"/>
              </a:ext>
            </a:extLst>
          </p:cNvPr>
          <p:cNvSpPr txBox="1"/>
          <p:nvPr userDrawn="1"/>
        </p:nvSpPr>
        <p:spPr>
          <a:xfrm>
            <a:off x="9702445" y="5048768"/>
            <a:ext cx="6567460" cy="2103140"/>
          </a:xfrm>
          <a:prstGeom prst="rect">
            <a:avLst/>
          </a:prstGeom>
        </p:spPr>
        <p:txBody>
          <a:bodyPr lIns="0" tIns="0" rIns="0" bIns="0" rtlCol="0" anchor="t">
            <a:spAutoFit/>
          </a:bodyPr>
          <a:lstStyle/>
          <a:p>
            <a:pPr>
              <a:lnSpc>
                <a:spcPts val="1919"/>
              </a:lnSpc>
            </a:pPr>
            <a:r>
              <a:rPr lang="es-ES_tradnl" sz="1499" spc="97" noProof="0" dirty="0">
                <a:solidFill>
                  <a:srgbClr val="FFFFFF"/>
                </a:solidFill>
                <a:latin typeface="Corbel" panose="020B0503020204020204" pitchFamily="34" charset="0"/>
              </a:rPr>
              <a:t>Las fotografías son propiedad de </a:t>
            </a:r>
            <a:r>
              <a:rPr lang="es-ES_tradnl" sz="1499" spc="97" dirty="0">
                <a:solidFill>
                  <a:srgbClr val="FFFFFF"/>
                </a:solidFill>
                <a:latin typeface="Corbel" panose="020B0503020204020204" pitchFamily="34" charset="0"/>
              </a:rPr>
              <a:t>GPH y Getty </a:t>
            </a:r>
            <a:r>
              <a:rPr lang="es-ES_tradnl" sz="1499" spc="97" dirty="0" err="1">
                <a:solidFill>
                  <a:srgbClr val="FFFFFF"/>
                </a:solidFill>
                <a:latin typeface="Corbel" panose="020B0503020204020204" pitchFamily="34" charset="0"/>
              </a:rPr>
              <a:t>Images</a:t>
            </a:r>
            <a:r>
              <a:rPr lang="es-ES_tradnl" sz="1499" spc="97" dirty="0">
                <a:solidFill>
                  <a:srgbClr val="FFFFFF"/>
                </a:solidFill>
                <a:latin typeface="Corbel" panose="020B0503020204020204" pitchFamily="34" charset="0"/>
              </a:rPr>
              <a:t>.</a:t>
            </a:r>
          </a:p>
          <a:p>
            <a:pPr>
              <a:lnSpc>
                <a:spcPts val="1919"/>
              </a:lnSpc>
            </a:pPr>
            <a:endParaRPr lang="es-ES_tradnl" sz="1499" spc="97" dirty="0">
              <a:solidFill>
                <a:srgbClr val="FFFFFF"/>
              </a:solidFill>
              <a:latin typeface="Corbel" panose="020B0503020204020204" pitchFamily="34" charset="0"/>
            </a:endParaRPr>
          </a:p>
          <a:p>
            <a:r>
              <a:rPr lang="es-ES_tradnl" sz="1500" noProof="0" dirty="0">
                <a:solidFill>
                  <a:schemeClr val="bg1"/>
                </a:solidFill>
                <a:effectLst/>
                <a:latin typeface="Minion Pro"/>
              </a:rPr>
              <a:t>El Texto Bíblico ha sido tomado de la versión Reina-Valera © 1960 Sociedades Bíblicas en América Latina; © renovado 1988 Sociedades Bíblicas Unidas. Utilizado con permiso.</a:t>
            </a:r>
          </a:p>
          <a:p>
            <a:endParaRPr lang="es-ES_tradnl" sz="1500" noProof="0" dirty="0">
              <a:solidFill>
                <a:schemeClr val="bg1"/>
              </a:solidFill>
              <a:effectLst/>
              <a:latin typeface="Minion Pro"/>
            </a:endParaRPr>
          </a:p>
          <a:p>
            <a:r>
              <a:rPr lang="es-ES_tradnl" sz="1500" noProof="0" dirty="0">
                <a:solidFill>
                  <a:schemeClr val="bg1"/>
                </a:solidFill>
                <a:effectLst/>
                <a:latin typeface="Minion Pro"/>
              </a:rPr>
              <a:t>El texto bíblico indicado con «</a:t>
            </a:r>
            <a:r>
              <a:rPr lang="es-ES_tradnl" sz="1500" cap="small" baseline="0" noProof="0" dirty="0" err="1">
                <a:solidFill>
                  <a:schemeClr val="bg1"/>
                </a:solidFill>
                <a:effectLst/>
                <a:latin typeface="Minion Pro"/>
              </a:rPr>
              <a:t>ntv</a:t>
            </a:r>
            <a:r>
              <a:rPr lang="es-ES_tradnl" sz="1500" noProof="0" dirty="0">
                <a:solidFill>
                  <a:schemeClr val="bg1"/>
                </a:solidFill>
                <a:effectLst/>
                <a:latin typeface="Minion Pro"/>
              </a:rPr>
              <a:t>» ha sido tomado de la Santa Biblia, Nueva Traducción Viviente, copyright © 2010. Usadas con permiso de Tyndale House </a:t>
            </a:r>
            <a:r>
              <a:rPr lang="es-ES_tradnl" sz="1500" noProof="0" dirty="0" err="1">
                <a:solidFill>
                  <a:schemeClr val="bg1"/>
                </a:solidFill>
                <a:effectLst/>
                <a:latin typeface="Minion Pro"/>
              </a:rPr>
              <a:t>Publishers</a:t>
            </a:r>
            <a:r>
              <a:rPr lang="es-ES_tradnl" sz="1500" noProof="0" dirty="0">
                <a:solidFill>
                  <a:schemeClr val="bg1"/>
                </a:solidFill>
                <a:effectLst/>
                <a:latin typeface="Minion Pro"/>
              </a:rPr>
              <a:t>, Carol </a:t>
            </a:r>
            <a:r>
              <a:rPr lang="es-ES_tradnl" sz="1500" noProof="0" dirty="0" err="1">
                <a:solidFill>
                  <a:schemeClr val="bg1"/>
                </a:solidFill>
                <a:effectLst/>
                <a:latin typeface="Minion Pro"/>
              </a:rPr>
              <a:t>Stream</a:t>
            </a:r>
            <a:r>
              <a:rPr lang="es-ES_tradnl" sz="1500" noProof="0" dirty="0">
                <a:solidFill>
                  <a:schemeClr val="bg1"/>
                </a:solidFill>
                <a:effectLst/>
                <a:latin typeface="Minion Pro"/>
              </a:rPr>
              <a:t>, Illinois 60188. Todos los derechos reservados.</a:t>
            </a:r>
          </a:p>
        </p:txBody>
      </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sp>
        <p:nvSpPr>
          <p:cNvPr id="6" name="AutoShape 7">
            <a:extLst>
              <a:ext uri="{FF2B5EF4-FFF2-40B4-BE49-F238E27FC236}">
                <a16:creationId xmlns:a16="http://schemas.microsoft.com/office/drawing/2014/main" id="{816C16AA-0003-CC0E-9C5E-F8B83EC4505C}"/>
              </a:ext>
            </a:extLst>
          </p:cNvPr>
          <p:cNvSpPr/>
          <p:nvPr userDrawn="1"/>
        </p:nvSpPr>
        <p:spPr>
          <a:xfrm>
            <a:off x="9687128" y="5600700"/>
            <a:ext cx="8600872" cy="62928"/>
          </a:xfrm>
          <a:prstGeom prst="rect">
            <a:avLst/>
          </a:prstGeom>
          <a:solidFill>
            <a:srgbClr val="8B3A2E"/>
          </a:solidFill>
          <a:ln>
            <a:noFill/>
          </a:ln>
        </p:spPr>
        <p:txBody>
          <a:bodyPr/>
          <a:lstStyle/>
          <a:p>
            <a:endParaRPr lang="es-ES_tradnl"/>
          </a:p>
        </p:txBody>
      </p:sp>
      <p:pic>
        <p:nvPicPr>
          <p:cNvPr id="7" name="Picture 6">
            <a:extLst>
              <a:ext uri="{FF2B5EF4-FFF2-40B4-BE49-F238E27FC236}">
                <a16:creationId xmlns:a16="http://schemas.microsoft.com/office/drawing/2014/main" id="{D7F217EE-BAE7-3E15-CC5C-8553B247F66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38100"/>
            <a:ext cx="9144000" cy="10287000"/>
          </a:xfrm>
          <a:prstGeom prst="rect">
            <a:avLst/>
          </a:prstGeom>
        </p:spPr>
      </p:pic>
      <p:sp>
        <p:nvSpPr>
          <p:cNvPr id="8" name="AutoShape 4">
            <a:extLst>
              <a:ext uri="{FF2B5EF4-FFF2-40B4-BE49-F238E27FC236}">
                <a16:creationId xmlns:a16="http://schemas.microsoft.com/office/drawing/2014/main" id="{232F495D-7D2F-8315-C6D4-6F93F512963F}"/>
              </a:ext>
            </a:extLst>
          </p:cNvPr>
          <p:cNvSpPr/>
          <p:nvPr userDrawn="1"/>
        </p:nvSpPr>
        <p:spPr>
          <a:xfrm>
            <a:off x="8001000" y="1028700"/>
            <a:ext cx="10287000" cy="1899077"/>
          </a:xfrm>
          <a:prstGeom prst="rect">
            <a:avLst/>
          </a:prstGeom>
          <a:solidFill>
            <a:srgbClr val="8B3A2E"/>
          </a:solidFill>
        </p:spPr>
        <p:txBody>
          <a:bodyPr/>
          <a:lstStyle/>
          <a:p>
            <a:endParaRPr lang="en-US" dirty="0"/>
          </a:p>
        </p:txBody>
      </p:sp>
      <p:sp>
        <p:nvSpPr>
          <p:cNvPr id="9" name="TextBox 5">
            <a:extLst>
              <a:ext uri="{FF2B5EF4-FFF2-40B4-BE49-F238E27FC236}">
                <a16:creationId xmlns:a16="http://schemas.microsoft.com/office/drawing/2014/main" id="{DC9B755A-42D0-7F96-F9D4-77B86EDE640A}"/>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LA PRÓXIMA SEMANA</a:t>
            </a:r>
          </a:p>
        </p:txBody>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F0E27">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F0E27"/>
          </a:solidFill>
          <a:ln>
            <a:noFill/>
          </a:ln>
        </p:spPr>
        <p:txBody>
          <a:bodyPr/>
          <a:lstStyle/>
          <a:p>
            <a:endParaRPr lang="es-ES_tradnl"/>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2.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8F0E27"/>
          </a:solidFill>
        </p:spPr>
        <p:txBody>
          <a:bodyPr/>
          <a:lstStyle/>
          <a:p>
            <a:endParaRPr lang="es-ES_tradnl"/>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8F0E27"/>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LECCIÓN 21 — DESAYUNO CON JESÚS</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BE7465-2CB5-BE1E-AF13-E811FF9F510E}"/>
            </a:ext>
          </a:extLst>
        </p:cNvPr>
        <p:cNvGrpSpPr/>
        <p:nvPr/>
      </p:nvGrpSpPr>
      <p:grpSpPr>
        <a:xfrm>
          <a:off x="0" y="0"/>
          <a:ext cx="0" cy="0"/>
          <a:chOff x="0" y="0"/>
          <a:chExt cx="0" cy="0"/>
        </a:xfrm>
      </p:grpSpPr>
      <p:sp>
        <p:nvSpPr>
          <p:cNvPr id="6" name="TextBox 7">
            <a:extLst>
              <a:ext uri="{FF2B5EF4-FFF2-40B4-BE49-F238E27FC236}">
                <a16:creationId xmlns:a16="http://schemas.microsoft.com/office/drawing/2014/main" id="{D964B02F-70D3-FEFC-D54C-F5DE3A48159F}"/>
              </a:ext>
            </a:extLst>
          </p:cNvPr>
          <p:cNvSpPr txBox="1"/>
          <p:nvPr/>
        </p:nvSpPr>
        <p:spPr>
          <a:xfrm>
            <a:off x="9414305" y="723758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Juan 21:15–19</a:t>
            </a:r>
          </a:p>
        </p:txBody>
      </p:sp>
      <p:sp>
        <p:nvSpPr>
          <p:cNvPr id="7" name="TextBox 8">
            <a:extLst>
              <a:ext uri="{FF2B5EF4-FFF2-40B4-BE49-F238E27FC236}">
                <a16:creationId xmlns:a16="http://schemas.microsoft.com/office/drawing/2014/main" id="{25125C70-90BD-0DAA-6987-EF11A8310C59}"/>
              </a:ext>
            </a:extLst>
          </p:cNvPr>
          <p:cNvSpPr txBox="1"/>
          <p:nvPr/>
        </p:nvSpPr>
        <p:spPr>
          <a:xfrm>
            <a:off x="9381382" y="6724358"/>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APACIENTA MIS OVEJAS</a:t>
            </a:r>
          </a:p>
        </p:txBody>
      </p:sp>
      <p:sp>
        <p:nvSpPr>
          <p:cNvPr id="2" name="TextBox 5">
            <a:extLst>
              <a:ext uri="{FF2B5EF4-FFF2-40B4-BE49-F238E27FC236}">
                <a16:creationId xmlns:a16="http://schemas.microsoft.com/office/drawing/2014/main" id="{ACD40C2D-AE04-D31E-5D12-19CB03586B7E}"/>
              </a:ext>
            </a:extLst>
          </p:cNvPr>
          <p:cNvSpPr txBox="1"/>
          <p:nvPr/>
        </p:nvSpPr>
        <p:spPr>
          <a:xfrm>
            <a:off x="9456518" y="571202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Juan 21:9–14</a:t>
            </a:r>
          </a:p>
        </p:txBody>
      </p:sp>
      <p:sp>
        <p:nvSpPr>
          <p:cNvPr id="3" name="TextBox 6">
            <a:extLst>
              <a:ext uri="{FF2B5EF4-FFF2-40B4-BE49-F238E27FC236}">
                <a16:creationId xmlns:a16="http://schemas.microsoft.com/office/drawing/2014/main" id="{948C6F0D-66D0-B50E-EA65-2D64A3C779CA}"/>
              </a:ext>
            </a:extLst>
          </p:cNvPr>
          <p:cNvSpPr txBox="1"/>
          <p:nvPr/>
        </p:nvSpPr>
        <p:spPr>
          <a:xfrm>
            <a:off x="9434747" y="5197495"/>
            <a:ext cx="7160301"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PAN Y PESCADO</a:t>
            </a:r>
          </a:p>
        </p:txBody>
      </p:sp>
    </p:spTree>
    <p:extLst>
      <p:ext uri="{BB962C8B-B14F-4D97-AF65-F5344CB8AC3E}">
        <p14:creationId xmlns:p14="http://schemas.microsoft.com/office/powerpoint/2010/main" val="6571666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229883-B596-D15D-FD9D-F424F205641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314F8AA-A969-F0CE-733F-08CD52158261}"/>
              </a:ext>
            </a:extLst>
          </p:cNvPr>
          <p:cNvSpPr txBox="1"/>
          <p:nvPr/>
        </p:nvSpPr>
        <p:spPr>
          <a:xfrm>
            <a:off x="1143000" y="3848100"/>
            <a:ext cx="8001000" cy="3323987"/>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¿Cuáles son algunas de las formas en que estamos llamados a servir al Buen Pastor </a:t>
            </a:r>
            <a:br>
              <a:rPr lang="es-ES_tradnl" sz="3600" noProof="0" dirty="0">
                <a:solidFill>
                  <a:schemeClr val="bg1"/>
                </a:solidFill>
                <a:latin typeface="Corbel" panose="020B0503020204020204" pitchFamily="34" charset="0"/>
              </a:rPr>
            </a:br>
            <a:r>
              <a:rPr lang="es-ES_tradnl" sz="3600" noProof="0" dirty="0">
                <a:solidFill>
                  <a:schemeClr val="bg1"/>
                </a:solidFill>
                <a:latin typeface="Corbel" panose="020B0503020204020204" pitchFamily="34" charset="0"/>
              </a:rPr>
              <a:t>al ministrar a sus ovejas?</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¿Cómo cree que la profecía de Jesús sobre la muerte de Pedro afectó a Pedro a largo plazo?</a:t>
            </a:r>
          </a:p>
        </p:txBody>
      </p:sp>
    </p:spTree>
    <p:extLst>
      <p:ext uri="{BB962C8B-B14F-4D97-AF65-F5344CB8AC3E}">
        <p14:creationId xmlns:p14="http://schemas.microsoft.com/office/powerpoint/2010/main" val="5303733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Juan 21:20–23</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7306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DESMINTIENDO UN RUMOR</a:t>
            </a:r>
          </a:p>
        </p:txBody>
      </p:sp>
    </p:spTree>
    <p:extLst>
      <p:ext uri="{BB962C8B-B14F-4D97-AF65-F5344CB8AC3E}">
        <p14:creationId xmlns:p14="http://schemas.microsoft.com/office/powerpoint/2010/main" val="23401309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685800" y="3643089"/>
            <a:ext cx="9067800" cy="3323987"/>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¿Tiene tendencia a compararse con los demás? En lugar de preguntarnos por qué nuestra vida o ministerio es diferente al de otra persona, ¿qué deberíamos hacer?</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¿Cómo deberíamos lidiar con los chismes y rumores?</a:t>
            </a:r>
          </a:p>
        </p:txBody>
      </p:sp>
    </p:spTree>
    <p:extLst>
      <p:ext uri="{BB962C8B-B14F-4D97-AF65-F5344CB8AC3E}">
        <p14:creationId xmlns:p14="http://schemas.microsoft.com/office/powerpoint/2010/main" val="8436458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195678"/>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Juan 21:24,25</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11052"/>
            <a:ext cx="81878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TESTIMONIO DE UN TESTIGO OCULAR</a:t>
            </a:r>
          </a:p>
        </p:txBody>
      </p:sp>
      <p:sp>
        <p:nvSpPr>
          <p:cNvPr id="2" name="TextBox 5">
            <a:extLst>
              <a:ext uri="{FF2B5EF4-FFF2-40B4-BE49-F238E27FC236}">
                <a16:creationId xmlns:a16="http://schemas.microsoft.com/office/drawing/2014/main" id="{CF59FE95-985E-F038-612B-1D6E92948DC2}"/>
              </a:ext>
            </a:extLst>
          </p:cNvPr>
          <p:cNvSpPr txBox="1"/>
          <p:nvPr/>
        </p:nvSpPr>
        <p:spPr>
          <a:xfrm>
            <a:off x="94905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Juan 21:20–23</a:t>
            </a:r>
          </a:p>
        </p:txBody>
      </p:sp>
      <p:sp>
        <p:nvSpPr>
          <p:cNvPr id="3" name="TextBox 6">
            <a:extLst>
              <a:ext uri="{FF2B5EF4-FFF2-40B4-BE49-F238E27FC236}">
                <a16:creationId xmlns:a16="http://schemas.microsoft.com/office/drawing/2014/main" id="{F76C4B93-801F-3993-E584-4BFF5D3E0EC2}"/>
              </a:ext>
            </a:extLst>
          </p:cNvPr>
          <p:cNvSpPr txBox="1"/>
          <p:nvPr/>
        </p:nvSpPr>
        <p:spPr>
          <a:xfrm>
            <a:off x="9490505" y="5305364"/>
            <a:ext cx="77306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DESMINTIENDO UN RUMOR</a:t>
            </a:r>
          </a:p>
        </p:txBody>
      </p:sp>
    </p:spTree>
    <p:extLst>
      <p:ext uri="{BB962C8B-B14F-4D97-AF65-F5344CB8AC3E}">
        <p14:creationId xmlns:p14="http://schemas.microsoft.com/office/powerpoint/2010/main" val="25159439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1066800" y="3848100"/>
            <a:ext cx="8839200" cy="3323987"/>
          </a:xfrm>
          <a:prstGeom prst="rect">
            <a:avLst/>
          </a:prstGeom>
        </p:spPr>
        <p:txBody>
          <a:bodyPr wrap="square" lIns="0" tIns="0" rIns="0" bIns="0" rtlCol="0" anchor="t">
            <a:spAutoFit/>
          </a:bodyPr>
          <a:lstStyle/>
          <a:p>
            <a:pPr marL="369888" indent="-369888">
              <a:buFont typeface="Arial" panose="020B0604020202020204" pitchFamily="34" charset="0"/>
              <a:buChar char="•"/>
            </a:pPr>
            <a:r>
              <a:rPr lang="es-ES_tradnl" sz="3600" noProof="0" dirty="0">
                <a:solidFill>
                  <a:schemeClr val="bg1"/>
                </a:solidFill>
                <a:latin typeface="Corbel" panose="020B0503020204020204" pitchFamily="34" charset="0"/>
              </a:rPr>
              <a:t>¿Qué importancia tiene el testimonio de </a:t>
            </a:r>
            <a:br>
              <a:rPr lang="es-ES_tradnl" sz="3600" noProof="0" dirty="0">
                <a:solidFill>
                  <a:schemeClr val="bg1"/>
                </a:solidFill>
                <a:latin typeface="Corbel" panose="020B0503020204020204" pitchFamily="34" charset="0"/>
              </a:rPr>
            </a:br>
            <a:r>
              <a:rPr lang="es-ES_tradnl" sz="3600" noProof="0" dirty="0">
                <a:solidFill>
                  <a:schemeClr val="bg1"/>
                </a:solidFill>
                <a:latin typeface="Corbel" panose="020B0503020204020204" pitchFamily="34" charset="0"/>
              </a:rPr>
              <a:t>los testigos oculares? ¿En qué se diferencia de los relatos de segunda mano?</a:t>
            </a:r>
          </a:p>
          <a:p>
            <a:pPr marL="369888" indent="-369888">
              <a:buFont typeface="Arial" panose="020B0604020202020204" pitchFamily="34" charset="0"/>
              <a:buChar char="•"/>
            </a:pPr>
            <a:r>
              <a:rPr lang="es-ES_tradnl" sz="3600" noProof="0" dirty="0">
                <a:solidFill>
                  <a:schemeClr val="bg1"/>
                </a:solidFill>
                <a:latin typeface="Corbel" panose="020B0503020204020204" pitchFamily="34" charset="0"/>
              </a:rPr>
              <a:t>¿Por qué cree que Dios eligió proporcionar cuatro relatos escritos y únicos de la vida y</a:t>
            </a:r>
            <a:br>
              <a:rPr lang="es-ES_tradnl" sz="3600" noProof="0" dirty="0">
                <a:solidFill>
                  <a:schemeClr val="bg1"/>
                </a:solidFill>
                <a:latin typeface="Corbel" panose="020B0503020204020204" pitchFamily="34" charset="0"/>
              </a:rPr>
            </a:br>
            <a:r>
              <a:rPr lang="es-ES_tradnl" sz="3600" noProof="0" dirty="0">
                <a:solidFill>
                  <a:schemeClr val="bg1"/>
                </a:solidFill>
                <a:latin typeface="Corbel" panose="020B0503020204020204" pitchFamily="34" charset="0"/>
              </a:rPr>
              <a:t>el ministerio de Jesús?</a:t>
            </a:r>
          </a:p>
        </p:txBody>
      </p:sp>
    </p:spTree>
    <p:extLst>
      <p:ext uri="{BB962C8B-B14F-4D97-AF65-F5344CB8AC3E}">
        <p14:creationId xmlns:p14="http://schemas.microsoft.com/office/powerpoint/2010/main" val="4637179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304925" y="3390900"/>
            <a:ext cx="7848600" cy="5539978"/>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Agradezca a Dios por amarlo tanto que proveyó un camino para que usted tenga vida eterna con Él.</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Considere cómo podría imitar el compromiso de Pedro, que mostró al saltar al agua y seguir a Jesús con renovado celo y energía.</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Pida a Dios que le muestre maneras específicas de usar sus dones para traer a otros a Él.</a:t>
            </a:r>
          </a:p>
        </p:txBody>
      </p:sp>
    </p:spTree>
    <p:extLst>
      <p:ext uri="{BB962C8B-B14F-4D97-AF65-F5344CB8AC3E}">
        <p14:creationId xmlns:p14="http://schemas.microsoft.com/office/powerpoint/2010/main" val="41593531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631048" y="5981700"/>
            <a:ext cx="7906385" cy="1107996"/>
          </a:xfrm>
          <a:prstGeom prst="rect">
            <a:avLst/>
          </a:prstGeom>
        </p:spPr>
        <p:txBody>
          <a:bodyPr wrap="square" lIns="0" tIns="0" rIns="0" bIns="0" rtlCol="0" anchor="t">
            <a:spAutoFit/>
          </a:bodyPr>
          <a:lstStyle/>
          <a:p>
            <a:r>
              <a:rPr lang="es-ES_tradnl" sz="3600" i="1" noProof="0" dirty="0">
                <a:solidFill>
                  <a:schemeClr val="bg1"/>
                </a:solidFill>
                <a:latin typeface="Corbel" panose="020B0503020204020204" pitchFamily="34" charset="0"/>
              </a:rPr>
              <a:t>Los padres deben vivir según las Escrituras y comunicar su verdad a su familia.</a:t>
            </a:r>
          </a:p>
        </p:txBody>
      </p:sp>
      <p:sp>
        <p:nvSpPr>
          <p:cNvPr id="3" name="TextBox 2">
            <a:extLst>
              <a:ext uri="{FF2B5EF4-FFF2-40B4-BE49-F238E27FC236}">
                <a16:creationId xmlns:a16="http://schemas.microsoft.com/office/drawing/2014/main" id="{0F76A27E-B194-9A4C-902F-1B6661D4C273}"/>
              </a:ext>
            </a:extLst>
          </p:cNvPr>
          <p:cNvSpPr txBox="1"/>
          <p:nvPr/>
        </p:nvSpPr>
        <p:spPr>
          <a:xfrm>
            <a:off x="9631048" y="3162300"/>
            <a:ext cx="7906385" cy="2277547"/>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LECCIÓN 22</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ENSEÑAR LA VERDAD DE DIOS EN EL HOGAR</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66D8E8-240C-E42E-D9C1-262E884031FA}"/>
              </a:ext>
            </a:extLst>
          </p:cNvPr>
          <p:cNvSpPr txBox="1"/>
          <p:nvPr/>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AÑADIR ENCABEZADO</a:t>
            </a:r>
            <a:endParaRPr lang="en-US" sz="5500" dirty="0">
              <a:solidFill>
                <a:schemeClr val="bg1">
                  <a:lumMod val="95000"/>
                </a:schemeClr>
              </a:solidFill>
            </a:endParaRPr>
          </a:p>
        </p:txBody>
      </p:sp>
      <p:sp>
        <p:nvSpPr>
          <p:cNvPr id="5" name="TextBox 4">
            <a:extLst>
              <a:ext uri="{FF2B5EF4-FFF2-40B4-BE49-F238E27FC236}">
                <a16:creationId xmlns:a16="http://schemas.microsoft.com/office/drawing/2014/main" id="{208889BD-333E-3133-B3A7-50BF34FFCFC7}"/>
              </a:ext>
            </a:extLst>
          </p:cNvPr>
          <p:cNvSpPr txBox="1"/>
          <p:nvPr/>
        </p:nvSpPr>
        <p:spPr>
          <a:xfrm>
            <a:off x="987552" y="3922776"/>
            <a:ext cx="8918448" cy="212365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s-ES_tradnl" sz="3600" dirty="0">
                <a:solidFill>
                  <a:schemeClr val="bg1">
                    <a:lumMod val="95000"/>
                  </a:schemeClr>
                </a:solidFill>
                <a:latin typeface="Corbel" panose="020B0503020204020204" pitchFamily="34" charset="0"/>
                <a:ea typeface="Palatino" pitchFamily="2" charset="77"/>
                <a:cs typeface="Calibri" panose="020F0502020204030204" pitchFamily="34" charset="0"/>
              </a:rPr>
              <a:t>Añadir texto</a:t>
            </a:r>
          </a:p>
          <a:p>
            <a:pPr marL="834390" indent="-560070">
              <a:spcAft>
                <a:spcPts val="1800"/>
              </a:spcAft>
              <a:buFont typeface="Arial" panose="020B0604020202020204" pitchFamily="34" charset="0"/>
              <a:buChar char="•"/>
            </a:pPr>
            <a:r>
              <a:rPr lang="es-ES_tradnl" sz="3600" dirty="0">
                <a:solidFill>
                  <a:schemeClr val="bg1">
                    <a:lumMod val="95000"/>
                  </a:schemeClr>
                </a:solidFill>
                <a:latin typeface="Corbel" panose="020B0503020204020204" pitchFamily="34" charset="0"/>
                <a:ea typeface="Palatino" pitchFamily="2" charset="77"/>
                <a:cs typeface="Calibri" panose="020F0502020204030204" pitchFamily="34" charset="0"/>
              </a:rPr>
              <a:t>Añadir texto</a:t>
            </a:r>
          </a:p>
          <a:p>
            <a:pPr marL="834390" indent="-560070">
              <a:spcAft>
                <a:spcPts val="1800"/>
              </a:spcAft>
              <a:buFont typeface="Arial" panose="020B0604020202020204" pitchFamily="34" charset="0"/>
              <a:buChar char="•"/>
            </a:pPr>
            <a:r>
              <a:rPr lang="es-ES_tradnl" sz="3600" dirty="0">
                <a:solidFill>
                  <a:schemeClr val="bg1">
                    <a:lumMod val="95000"/>
                  </a:schemeClr>
                </a:solidFill>
                <a:latin typeface="Corbel" panose="020B0503020204020204" pitchFamily="34" charset="0"/>
                <a:ea typeface="Palatino" pitchFamily="2" charset="77"/>
                <a:cs typeface="Calibri" panose="020F0502020204030204" pitchFamily="34" charset="0"/>
              </a:rPr>
              <a:t>Añadir texto</a:t>
            </a:r>
          </a:p>
        </p:txBody>
      </p:sp>
    </p:spTree>
    <p:extLst>
      <p:ext uri="{BB962C8B-B14F-4D97-AF65-F5344CB8AC3E}">
        <p14:creationId xmlns:p14="http://schemas.microsoft.com/office/powerpoint/2010/main" val="38459543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16A9945F-B834-813B-4052-FA20088A7A43}"/>
              </a:ext>
            </a:extLst>
          </p:cNvPr>
          <p:cNvSpPr txBox="1"/>
          <p:nvPr/>
        </p:nvSpPr>
        <p:spPr>
          <a:xfrm>
            <a:off x="9681180" y="5905500"/>
            <a:ext cx="7906385" cy="1661993"/>
          </a:xfrm>
          <a:prstGeom prst="rect">
            <a:avLst/>
          </a:prstGeom>
        </p:spPr>
        <p:txBody>
          <a:bodyPr wrap="square" lIns="0" tIns="0" rIns="0" bIns="0" rtlCol="0" anchor="t">
            <a:spAutoFit/>
          </a:bodyPr>
          <a:lstStyle/>
          <a:p>
            <a:r>
              <a:rPr lang="es-ES_tradnl" sz="3600" i="1" noProof="0" dirty="0">
                <a:solidFill>
                  <a:schemeClr val="bg1"/>
                </a:solidFill>
                <a:latin typeface="Corbel" panose="020B0503020204020204" pitchFamily="34" charset="0"/>
              </a:rPr>
              <a:t>La resurrección de Jesús debería ser lo que nos mueve a unirnos a su misión de alcanzar a los perdidos.</a:t>
            </a:r>
          </a:p>
        </p:txBody>
      </p:sp>
      <p:sp>
        <p:nvSpPr>
          <p:cNvPr id="5" name="TextBox 4">
            <a:extLst>
              <a:ext uri="{FF2B5EF4-FFF2-40B4-BE49-F238E27FC236}">
                <a16:creationId xmlns:a16="http://schemas.microsoft.com/office/drawing/2014/main" id="{1D40A119-5AFE-D2F1-C459-E7E8307FAC94}"/>
              </a:ext>
            </a:extLst>
          </p:cNvPr>
          <p:cNvSpPr txBox="1"/>
          <p:nvPr/>
        </p:nvSpPr>
        <p:spPr>
          <a:xfrm>
            <a:off x="9681180" y="3771900"/>
            <a:ext cx="790638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LECCIÓN 21</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DESAYUNO CON JESÚS</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795FDEFB-A085-F87A-C32B-A91B23225F37}"/>
              </a:ext>
            </a:extLst>
          </p:cNvPr>
          <p:cNvSpPr txBox="1"/>
          <p:nvPr/>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spc="300" dirty="0">
                <a:solidFill>
                  <a:srgbClr val="FFFFFF"/>
                </a:solidFill>
                <a:latin typeface="Franklin Gothic Medium" panose="020B0603020102020204" pitchFamily="34" charset="0"/>
              </a:rPr>
              <a:t>AÑADIR ENCABEZADO</a:t>
            </a:r>
            <a:endParaRPr lang="en-US" sz="5499" b="0" i="0" spc="300" dirty="0">
              <a:solidFill>
                <a:srgbClr val="FFFFFF"/>
              </a:solidFill>
              <a:latin typeface="Franklin Gothic Medium" panose="020B0603020102020204" pitchFamily="34" charset="0"/>
            </a:endParaRPr>
          </a:p>
        </p:txBody>
      </p:sp>
      <p:sp>
        <p:nvSpPr>
          <p:cNvPr id="5" name="TextBox 3">
            <a:extLst>
              <a:ext uri="{FF2B5EF4-FFF2-40B4-BE49-F238E27FC236}">
                <a16:creationId xmlns:a16="http://schemas.microsoft.com/office/drawing/2014/main" id="{1FA955BF-F467-79E6-40F8-B0B9BDF0885A}"/>
              </a:ext>
            </a:extLst>
          </p:cNvPr>
          <p:cNvSpPr txBox="1"/>
          <p:nvPr/>
        </p:nvSpPr>
        <p:spPr>
          <a:xfrm>
            <a:off x="10515601" y="3390900"/>
            <a:ext cx="7239000" cy="553998"/>
          </a:xfrm>
          <a:prstGeom prst="rect">
            <a:avLst/>
          </a:prstGeom>
        </p:spPr>
        <p:txBody>
          <a:bodyPr wrap="square" lIns="0" tIns="0" rIns="0" bIns="0" rtlCol="0" anchor="t">
            <a:spAutoFit/>
          </a:bodyPr>
          <a:lstStyle/>
          <a:p>
            <a:pPr algn="r">
              <a:spcAft>
                <a:spcPts val="1800"/>
              </a:spcAft>
            </a:pPr>
            <a:r>
              <a:rPr lang="en-US" sz="3600" dirty="0" err="1">
                <a:solidFill>
                  <a:schemeClr val="bg1">
                    <a:lumMod val="95000"/>
                  </a:schemeClr>
                </a:solidFill>
                <a:latin typeface="Corbel" panose="020B0503020204020204" pitchFamily="34" charset="0"/>
                <a:ea typeface="Palatino" pitchFamily="2" charset="77"/>
                <a:cs typeface="Calibri" panose="020F0502020204030204" pitchFamily="34" charset="0"/>
              </a:rPr>
              <a:t>Añadir</a:t>
            </a: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 </a:t>
            </a:r>
            <a:r>
              <a:rPr lang="en-US" sz="3600" dirty="0" err="1">
                <a:solidFill>
                  <a:schemeClr val="bg1">
                    <a:lumMod val="95000"/>
                  </a:schemeClr>
                </a:solidFill>
                <a:latin typeface="Corbel" panose="020B0503020204020204" pitchFamily="34" charset="0"/>
                <a:ea typeface="Palatino" pitchFamily="2" charset="77"/>
                <a:cs typeface="Calibri" panose="020F0502020204030204" pitchFamily="34" charset="0"/>
              </a:rPr>
              <a:t>texto</a:t>
            </a:r>
            <a:endParaRPr lang="en-US" sz="3600" dirty="0">
              <a:solidFill>
                <a:schemeClr val="bg1"/>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23927336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324600" y="4280160"/>
            <a:ext cx="8610600" cy="1107996"/>
          </a:xfrm>
          <a:prstGeom prst="rect">
            <a:avLst/>
          </a:prstGeom>
        </p:spPr>
        <p:txBody>
          <a:bodyPr wrap="square" lIns="0" tIns="0" rIns="0" bIns="0" rtlCol="0" anchor="ctr">
            <a:spAutoFit/>
          </a:bodyPr>
          <a:lstStyle/>
          <a:p>
            <a:r>
              <a:rPr lang="es-ES_tradnl" sz="3600" noProof="0" dirty="0">
                <a:solidFill>
                  <a:schemeClr val="bg1"/>
                </a:solidFill>
                <a:latin typeface="Corbel" panose="020B0503020204020204" pitchFamily="34" charset="0"/>
              </a:rPr>
              <a:t>Y les dijo: Id por todo el mundo y </a:t>
            </a:r>
            <a:br>
              <a:rPr lang="es-ES_tradnl" sz="3600" noProof="0" dirty="0">
                <a:solidFill>
                  <a:schemeClr val="bg1"/>
                </a:solidFill>
                <a:latin typeface="Corbel" panose="020B0503020204020204" pitchFamily="34" charset="0"/>
              </a:rPr>
            </a:br>
            <a:r>
              <a:rPr lang="es-ES_tradnl" sz="3600" noProof="0" dirty="0">
                <a:solidFill>
                  <a:schemeClr val="bg1"/>
                </a:solidFill>
                <a:latin typeface="Corbel" panose="020B0503020204020204" pitchFamily="34" charset="0"/>
              </a:rPr>
              <a:t>predicad el evangelio a toda criatura.</a:t>
            </a:r>
          </a:p>
        </p:txBody>
      </p:sp>
    </p:spTree>
    <p:extLst>
      <p:ext uri="{BB962C8B-B14F-4D97-AF65-F5344CB8AC3E}">
        <p14:creationId xmlns:p14="http://schemas.microsoft.com/office/powerpoint/2010/main" val="42501894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¿TODO SIGUE IGUAL?</a:t>
            </a:r>
          </a:p>
          <a:p>
            <a:pPr>
              <a:lnSpc>
                <a:spcPts val="3840"/>
              </a:lnSpc>
            </a:pPr>
            <a:r>
              <a:rPr lang="en-US" sz="3200" spc="160" dirty="0">
                <a:solidFill>
                  <a:srgbClr val="FFFFFF"/>
                </a:solidFill>
                <a:latin typeface="Franklin Gothic Medium" panose="020B0603020102020204" pitchFamily="34" charset="0"/>
              </a:rPr>
              <a:t>Juan 21:1–3</a:t>
            </a:r>
          </a:p>
        </p:txBody>
      </p:sp>
    </p:spTree>
    <p:extLst>
      <p:ext uri="{BB962C8B-B14F-4D97-AF65-F5344CB8AC3E}">
        <p14:creationId xmlns:p14="http://schemas.microsoft.com/office/powerpoint/2010/main" val="2940124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695700"/>
            <a:ext cx="9035469" cy="4431983"/>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Con base en la información limitada que proporciona el Evangelio de Juan, ¿cree que los discípulos se equivocaron al ir a pescar? Explique su respuesta.</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¿Cómo cree que se sintieron los discípulos después de una noche de pesca sin éxito? </a:t>
            </a:r>
            <a:br>
              <a:rPr lang="es-ES_tradnl" sz="3600" noProof="0" dirty="0">
                <a:solidFill>
                  <a:schemeClr val="bg1"/>
                </a:solidFill>
                <a:latin typeface="Corbel" panose="020B0503020204020204" pitchFamily="34" charset="0"/>
              </a:rPr>
            </a:br>
            <a:r>
              <a:rPr lang="es-ES_tradnl" sz="3600" noProof="0" dirty="0">
                <a:solidFill>
                  <a:schemeClr val="bg1"/>
                </a:solidFill>
                <a:latin typeface="Corbel" panose="020B0503020204020204" pitchFamily="34" charset="0"/>
              </a:rPr>
              <a:t>¿En qué se parece esto al relato del llamado </a:t>
            </a:r>
            <a:br>
              <a:rPr lang="es-ES_tradnl" sz="3600" noProof="0" dirty="0">
                <a:solidFill>
                  <a:schemeClr val="bg1"/>
                </a:solidFill>
                <a:latin typeface="Corbel" panose="020B0503020204020204" pitchFamily="34" charset="0"/>
              </a:rPr>
            </a:br>
            <a:r>
              <a:rPr lang="es-ES_tradnl" sz="3600" noProof="0" dirty="0">
                <a:solidFill>
                  <a:schemeClr val="bg1"/>
                </a:solidFill>
                <a:latin typeface="Corbel" panose="020B0503020204020204" pitchFamily="34" charset="0"/>
              </a:rPr>
              <a:t>de Pedro en Lucas 5:1–11?</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Juan 21:4–8</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RECONOCIENDO A JESÚS</a:t>
            </a:r>
          </a:p>
        </p:txBody>
      </p:sp>
      <p:sp>
        <p:nvSpPr>
          <p:cNvPr id="2" name="TextBox 6">
            <a:extLst>
              <a:ext uri="{FF2B5EF4-FFF2-40B4-BE49-F238E27FC236}">
                <a16:creationId xmlns:a16="http://schemas.microsoft.com/office/drawing/2014/main" id="{8F00C6DB-D136-C2D1-B73A-5862D0E7D3DB}"/>
              </a:ext>
            </a:extLst>
          </p:cNvPr>
          <p:cNvSpPr txBox="1"/>
          <p:nvPr/>
        </p:nvSpPr>
        <p:spPr>
          <a:xfrm>
            <a:off x="9451299"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¿TODO SIGUE IGUAL?</a:t>
            </a:r>
          </a:p>
          <a:p>
            <a:pPr>
              <a:lnSpc>
                <a:spcPts val="3840"/>
              </a:lnSpc>
            </a:pPr>
            <a:r>
              <a:rPr lang="en-US" sz="3200" spc="160" dirty="0">
                <a:solidFill>
                  <a:srgbClr val="FFFFFF"/>
                </a:solidFill>
                <a:latin typeface="Franklin Gothic Medium" panose="020B0603020102020204" pitchFamily="34" charset="0"/>
              </a:rPr>
              <a:t>Juan 21:1–3</a:t>
            </a:r>
          </a:p>
        </p:txBody>
      </p:sp>
    </p:spTree>
    <p:extLst>
      <p:ext uri="{BB962C8B-B14F-4D97-AF65-F5344CB8AC3E}">
        <p14:creationId xmlns:p14="http://schemas.microsoft.com/office/powerpoint/2010/main" val="37345701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914400" y="3848100"/>
            <a:ext cx="8991600" cy="3877985"/>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¿Cómo ha hecho brillar Jesús Su luz en su vida, especialmente después de un período de oscuridad?</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¿Cree que Jesús repitió intencionalmente algunas de sus acciones del día en que llamó a Pedro, Santiago y Juan para que lo siguieran? Si es así, ¿por qué cree que lo hizo?</a:t>
            </a:r>
          </a:p>
        </p:txBody>
      </p:sp>
    </p:spTree>
    <p:extLst>
      <p:ext uri="{BB962C8B-B14F-4D97-AF65-F5344CB8AC3E}">
        <p14:creationId xmlns:p14="http://schemas.microsoft.com/office/powerpoint/2010/main" val="3031513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56518" y="5684730"/>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Juan 21:9–14</a:t>
            </a:r>
          </a:p>
        </p:txBody>
      </p:sp>
      <p:sp>
        <p:nvSpPr>
          <p:cNvPr id="5" name="TextBox 6">
            <a:extLst>
              <a:ext uri="{FF2B5EF4-FFF2-40B4-BE49-F238E27FC236}">
                <a16:creationId xmlns:a16="http://schemas.microsoft.com/office/drawing/2014/main" id="{FB67BC36-FF11-8150-B054-E3F014E098FD}"/>
              </a:ext>
            </a:extLst>
          </p:cNvPr>
          <p:cNvSpPr txBox="1"/>
          <p:nvPr/>
        </p:nvSpPr>
        <p:spPr>
          <a:xfrm>
            <a:off x="9434747" y="5170203"/>
            <a:ext cx="7160301"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PAN Y PESCADO</a:t>
            </a:r>
          </a:p>
        </p:txBody>
      </p:sp>
    </p:spTree>
    <p:extLst>
      <p:ext uri="{BB962C8B-B14F-4D97-AF65-F5344CB8AC3E}">
        <p14:creationId xmlns:p14="http://schemas.microsoft.com/office/powerpoint/2010/main" val="12946556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304800" y="3695700"/>
            <a:ext cx="9982200" cy="3877985"/>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¿Cree que los discípulos notaron las conexiones entre lo que estaba sucediendo esa mañana junto al Mar de Galilea y lo que había sucedido antes (el llamado de los discípulos, la alimentación de los 5.000, la Última Cena, etc.)? Explique su respuesta.</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Al servir a los demás, ¿cuáles son algunas formas </a:t>
            </a:r>
            <a:br>
              <a:rPr lang="es-ES_tradnl" sz="3600" noProof="0" dirty="0">
                <a:solidFill>
                  <a:schemeClr val="bg1"/>
                </a:solidFill>
                <a:latin typeface="Corbel" panose="020B0503020204020204" pitchFamily="34" charset="0"/>
              </a:rPr>
            </a:br>
            <a:r>
              <a:rPr lang="es-ES_tradnl" sz="3600" noProof="0" dirty="0">
                <a:solidFill>
                  <a:schemeClr val="bg1"/>
                </a:solidFill>
                <a:latin typeface="Corbel" panose="020B0503020204020204" pitchFamily="34" charset="0"/>
              </a:rPr>
              <a:t>en que podemos imitar la humildad de Jesús?</a:t>
            </a:r>
          </a:p>
        </p:txBody>
      </p:sp>
    </p:spTree>
    <p:extLst>
      <p:ext uri="{BB962C8B-B14F-4D97-AF65-F5344CB8AC3E}">
        <p14:creationId xmlns:p14="http://schemas.microsoft.com/office/powerpoint/2010/main" val="1853337807"/>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12531</TotalTime>
  <Words>1896</Words>
  <Application>Microsoft Macintosh PowerPoint</Application>
  <PresentationFormat>Custom</PresentationFormat>
  <Paragraphs>120</Paragraphs>
  <Slides>21</Slides>
  <Notes>21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21</vt:i4>
      </vt:variant>
    </vt:vector>
  </HeadingPairs>
  <TitlesOfParts>
    <vt:vector size="30" baseType="lpstr">
      <vt:lpstr>Arial</vt:lpstr>
      <vt:lpstr>Calibri</vt:lpstr>
      <vt:lpstr>Corbel</vt:lpstr>
      <vt:lpstr>Franklin Gothic Book</vt:lpstr>
      <vt:lpstr>Franklin Gothic Medium</vt:lpstr>
      <vt:lpstr>Helvetica</vt:lpstr>
      <vt:lpstr>Minion Pro</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Arancibia, Janet</cp:lastModifiedBy>
  <cp:revision>31</cp:revision>
  <dcterms:created xsi:type="dcterms:W3CDTF">2023-08-11T18:12:45Z</dcterms:created>
  <dcterms:modified xsi:type="dcterms:W3CDTF">2025-10-06T20:39:52Z</dcterms:modified>
  <dc:identifier>DAEvRMTdTXk</dc:identifier>
</cp:coreProperties>
</file>